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58" r:id="rId3"/>
    <p:sldId id="283" r:id="rId4"/>
    <p:sldId id="275" r:id="rId5"/>
    <p:sldId id="259" r:id="rId6"/>
    <p:sldId id="261" r:id="rId7"/>
    <p:sldId id="263" r:id="rId8"/>
    <p:sldId id="265" r:id="rId9"/>
    <p:sldId id="264" r:id="rId10"/>
    <p:sldId id="267" r:id="rId11"/>
    <p:sldId id="266" r:id="rId12"/>
    <p:sldId id="278" r:id="rId13"/>
    <p:sldId id="280" r:id="rId14"/>
    <p:sldId id="281" r:id="rId15"/>
    <p:sldId id="268" r:id="rId16"/>
    <p:sldId id="269" r:id="rId17"/>
    <p:sldId id="270" r:id="rId18"/>
    <p:sldId id="271" r:id="rId19"/>
    <p:sldId id="276" r:id="rId20"/>
    <p:sldId id="277" r:id="rId2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snapToGrid="0">
      <p:cViewPr varScale="1">
        <p:scale>
          <a:sx n="90" d="100"/>
          <a:sy n="90" d="100"/>
        </p:scale>
        <p:origin x="13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Palacios Gómez" userId="da7be3d5-5211-460a-8f4a-035e67cf0c84" providerId="ADAL" clId="{F5F2F49C-BF12-4EC2-B4B1-40F803A31AFA}"/>
    <pc:docChg chg="delSld">
      <pc:chgData name="Daniel Palacios Gómez" userId="da7be3d5-5211-460a-8f4a-035e67cf0c84" providerId="ADAL" clId="{F5F2F49C-BF12-4EC2-B4B1-40F803A31AFA}" dt="2021-09-16T14:01:38.703" v="0" actId="2696"/>
      <pc:docMkLst>
        <pc:docMk/>
      </pc:docMkLst>
      <pc:sldChg chg="del">
        <pc:chgData name="Daniel Palacios Gómez" userId="da7be3d5-5211-460a-8f4a-035e67cf0c84" providerId="ADAL" clId="{F5F2F49C-BF12-4EC2-B4B1-40F803A31AFA}" dt="2021-09-16T14:01:38.703" v="0" actId="2696"/>
        <pc:sldMkLst>
          <pc:docMk/>
          <pc:sldMk cId="2290298771"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E920E7-AD44-4072-8130-FC0DB0C4DAB1}" type="datetimeFigureOut">
              <a:rPr lang="es-CO" smtClean="0"/>
              <a:t>16/09/2021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418642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E920E7-AD44-4072-8130-FC0DB0C4DAB1}" type="datetimeFigureOut">
              <a:rPr lang="es-CO" smtClean="0"/>
              <a:t>16/09/2021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153643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E920E7-AD44-4072-8130-FC0DB0C4DAB1}" type="datetimeFigureOut">
              <a:rPr lang="es-CO" smtClean="0"/>
              <a:t>16/09/2021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303259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E920E7-AD44-4072-8130-FC0DB0C4DAB1}" type="datetimeFigureOut">
              <a:rPr lang="es-CO" smtClean="0"/>
              <a:t>16/09/2021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291806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7CE920E7-AD44-4072-8130-FC0DB0C4DAB1}" type="datetimeFigureOut">
              <a:rPr lang="es-CO" smtClean="0"/>
              <a:t>16/09/2021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410747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E920E7-AD44-4072-8130-FC0DB0C4DAB1}" type="datetimeFigureOut">
              <a:rPr lang="es-CO" smtClean="0"/>
              <a:t>16/09/2021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275050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CE920E7-AD44-4072-8130-FC0DB0C4DAB1}" type="datetimeFigureOut">
              <a:rPr lang="es-CO" smtClean="0"/>
              <a:t>16/09/2021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218631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CE920E7-AD44-4072-8130-FC0DB0C4DAB1}" type="datetimeFigureOut">
              <a:rPr lang="es-CO" smtClean="0"/>
              <a:t>16/09/2021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15651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920E7-AD44-4072-8130-FC0DB0C4DAB1}" type="datetimeFigureOut">
              <a:rPr lang="es-CO" smtClean="0"/>
              <a:t>16/09/2021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331929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CE920E7-AD44-4072-8130-FC0DB0C4DAB1}" type="datetimeFigureOut">
              <a:rPr lang="es-CO" smtClean="0"/>
              <a:t>16/09/2021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237593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CE920E7-AD44-4072-8130-FC0DB0C4DAB1}" type="datetimeFigureOut">
              <a:rPr lang="es-CO" smtClean="0"/>
              <a:t>16/09/2021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0986D3-F4DF-4F0E-A5EB-C28D6C9EE86D}" type="slidenum">
              <a:rPr lang="es-CO" smtClean="0"/>
              <a:t>‹Nº›</a:t>
            </a:fld>
            <a:endParaRPr lang="es-CO"/>
          </a:p>
        </p:txBody>
      </p:sp>
    </p:spTree>
    <p:extLst>
      <p:ext uri="{BB962C8B-B14F-4D97-AF65-F5344CB8AC3E}">
        <p14:creationId xmlns:p14="http://schemas.microsoft.com/office/powerpoint/2010/main" val="277619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920E7-AD44-4072-8130-FC0DB0C4DAB1}" type="datetimeFigureOut">
              <a:rPr lang="es-CO" smtClean="0"/>
              <a:t>16/09/2021</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986D3-F4DF-4F0E-A5EB-C28D6C9EE86D}" type="slidenum">
              <a:rPr lang="es-CO" smtClean="0"/>
              <a:t>‹Nº›</a:t>
            </a:fld>
            <a:endParaRPr lang="es-CO"/>
          </a:p>
        </p:txBody>
      </p:sp>
    </p:spTree>
    <p:extLst>
      <p:ext uri="{BB962C8B-B14F-4D97-AF65-F5344CB8AC3E}">
        <p14:creationId xmlns:p14="http://schemas.microsoft.com/office/powerpoint/2010/main" val="3520340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slide" Target="slide5.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ralis.org/criterios-de-firma"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CF2E0B9-C589-4FC2-9D3C-3B885D7B6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9" y="0"/>
            <a:ext cx="9121441" cy="6858000"/>
          </a:xfrm>
          <a:prstGeom prst="rect">
            <a:avLst/>
          </a:prstGeom>
        </p:spPr>
      </p:pic>
      <p:sp>
        <p:nvSpPr>
          <p:cNvPr id="4" name="CuadroTexto 3">
            <a:extLst>
              <a:ext uri="{FF2B5EF4-FFF2-40B4-BE49-F238E27FC236}">
                <a16:creationId xmlns:a16="http://schemas.microsoft.com/office/drawing/2014/main" id="{F03E2C13-C75F-411C-B735-070363DED4E9}"/>
              </a:ext>
            </a:extLst>
          </p:cNvPr>
          <p:cNvSpPr txBox="1"/>
          <p:nvPr/>
        </p:nvSpPr>
        <p:spPr>
          <a:xfrm>
            <a:off x="1848979" y="411909"/>
            <a:ext cx="5446038" cy="1107996"/>
          </a:xfrm>
          <a:prstGeom prst="rect">
            <a:avLst/>
          </a:prstGeom>
          <a:noFill/>
        </p:spPr>
        <p:txBody>
          <a:bodyPr wrap="square" rtlCol="0">
            <a:spAutoFit/>
          </a:bodyPr>
          <a:lstStyle/>
          <a:p>
            <a:pPr algn="ctr"/>
            <a:r>
              <a:rPr lang="es-CO" sz="4800" dirty="0">
                <a:solidFill>
                  <a:schemeClr val="accent2"/>
                </a:solidFill>
                <a:latin typeface="Trebuchet MS" panose="020B0603020202020204" pitchFamily="34" charset="0"/>
                <a:cs typeface="Times New Roman" panose="02020603050405020304" pitchFamily="18" charset="0"/>
              </a:rPr>
              <a:t>Compilaciones</a:t>
            </a:r>
          </a:p>
          <a:p>
            <a:pPr algn="ctr"/>
            <a:r>
              <a:rPr lang="es-CO" dirty="0">
                <a:solidFill>
                  <a:schemeClr val="accent2"/>
                </a:solidFill>
                <a:latin typeface="Trebuchet MS" panose="020B0603020202020204" pitchFamily="34" charset="0"/>
                <a:cs typeface="Times New Roman" panose="02020603050405020304" pitchFamily="18" charset="0"/>
              </a:rPr>
              <a:t>Guía práctica para su estructuración</a:t>
            </a:r>
          </a:p>
        </p:txBody>
      </p:sp>
      <p:sp>
        <p:nvSpPr>
          <p:cNvPr id="7" name="Rectángulo 6">
            <a:extLst>
              <a:ext uri="{FF2B5EF4-FFF2-40B4-BE49-F238E27FC236}">
                <a16:creationId xmlns:a16="http://schemas.microsoft.com/office/drawing/2014/main" id="{C2A62B34-BD7E-4200-9614-E601E588E84C}"/>
              </a:ext>
            </a:extLst>
          </p:cNvPr>
          <p:cNvSpPr/>
          <p:nvPr/>
        </p:nvSpPr>
        <p:spPr>
          <a:xfrm>
            <a:off x="6753115" y="6486961"/>
            <a:ext cx="2455352" cy="461665"/>
          </a:xfrm>
          <a:prstGeom prst="rect">
            <a:avLst/>
          </a:prstGeom>
        </p:spPr>
        <p:txBody>
          <a:bodyPr wrap="none">
            <a:spAutoFit/>
          </a:bodyPr>
          <a:lstStyle/>
          <a:p>
            <a:r>
              <a:rPr lang="en-US" sz="1200" dirty="0">
                <a:solidFill>
                  <a:schemeClr val="bg1"/>
                </a:solidFill>
              </a:rPr>
              <a:t>Photo by Vitaly </a:t>
            </a:r>
            <a:r>
              <a:rPr lang="en-US" sz="1200" dirty="0" err="1">
                <a:solidFill>
                  <a:schemeClr val="bg1"/>
                </a:solidFill>
              </a:rPr>
              <a:t>Taranov</a:t>
            </a:r>
            <a:r>
              <a:rPr lang="en-US" sz="1200" dirty="0">
                <a:solidFill>
                  <a:schemeClr val="bg1"/>
                </a:solidFill>
              </a:rPr>
              <a:t> on </a:t>
            </a:r>
            <a:r>
              <a:rPr lang="en-US" sz="1200" dirty="0" err="1">
                <a:solidFill>
                  <a:schemeClr val="bg1"/>
                </a:solidFill>
              </a:rPr>
              <a:t>Unsplash</a:t>
            </a:r>
            <a:endParaRPr lang="en-US" sz="1200" dirty="0">
              <a:solidFill>
                <a:schemeClr val="bg1"/>
              </a:solidFill>
            </a:endParaRPr>
          </a:p>
          <a:p>
            <a:endParaRPr lang="es-CO" sz="1200" dirty="0">
              <a:solidFill>
                <a:schemeClr val="bg1"/>
              </a:solidFill>
            </a:endParaRPr>
          </a:p>
        </p:txBody>
      </p:sp>
      <p:grpSp>
        <p:nvGrpSpPr>
          <p:cNvPr id="2" name="Grupo 1">
            <a:extLst>
              <a:ext uri="{FF2B5EF4-FFF2-40B4-BE49-F238E27FC236}">
                <a16:creationId xmlns:a16="http://schemas.microsoft.com/office/drawing/2014/main" id="{3B1BDD5C-B787-4DE7-8127-68DC3DF19F5C}"/>
              </a:ext>
            </a:extLst>
          </p:cNvPr>
          <p:cNvGrpSpPr/>
          <p:nvPr/>
        </p:nvGrpSpPr>
        <p:grpSpPr>
          <a:xfrm>
            <a:off x="1" y="14873"/>
            <a:ext cx="9120187" cy="113486"/>
            <a:chOff x="1" y="14873"/>
            <a:chExt cx="9120187" cy="45724"/>
          </a:xfrm>
        </p:grpSpPr>
        <p:sp>
          <p:nvSpPr>
            <p:cNvPr id="6" name="Rectángulo 5">
              <a:extLst>
                <a:ext uri="{FF2B5EF4-FFF2-40B4-BE49-F238E27FC236}">
                  <a16:creationId xmlns:a16="http://schemas.microsoft.com/office/drawing/2014/main" id="{954C0B41-C8B3-4DED-A429-959E1FE6E369}"/>
                </a:ext>
              </a:extLst>
            </p:cNvPr>
            <p:cNvSpPr/>
            <p:nvPr/>
          </p:nvSpPr>
          <p:spPr>
            <a:xfrm>
              <a:off x="1" y="14878"/>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B9CFF5E2-8BBA-4B1C-B990-EC120220E8E6}"/>
                </a:ext>
              </a:extLst>
            </p:cNvPr>
            <p:cNvSpPr/>
            <p:nvPr/>
          </p:nvSpPr>
          <p:spPr>
            <a:xfrm flipH="1" flipV="1">
              <a:off x="4572000" y="14873"/>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2" name="Imagen 11">
            <a:extLst>
              <a:ext uri="{FF2B5EF4-FFF2-40B4-BE49-F238E27FC236}">
                <a16:creationId xmlns:a16="http://schemas.microsoft.com/office/drawing/2014/main" id="{EA772868-F035-432E-94DF-3A08D09D6D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80119" y="1803455"/>
            <a:ext cx="983757" cy="501345"/>
          </a:xfrm>
          <a:prstGeom prst="rect">
            <a:avLst/>
          </a:prstGeom>
        </p:spPr>
      </p:pic>
    </p:spTree>
    <p:extLst>
      <p:ext uri="{BB962C8B-B14F-4D97-AF65-F5344CB8AC3E}">
        <p14:creationId xmlns:p14="http://schemas.microsoft.com/office/powerpoint/2010/main" val="306668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Prefacio</a:t>
            </a:r>
            <a:endParaRPr lang="es-CO" i="1" dirty="0">
              <a:solidFill>
                <a:sysClr val="windowText" lastClr="000000"/>
              </a:solidFill>
            </a:endParaRPr>
          </a:p>
        </p:txBody>
      </p:sp>
      <p:sp>
        <p:nvSpPr>
          <p:cNvPr id="4" name="CuadroTexto 3">
            <a:extLst>
              <a:ext uri="{FF2B5EF4-FFF2-40B4-BE49-F238E27FC236}">
                <a16:creationId xmlns:a16="http://schemas.microsoft.com/office/drawing/2014/main" id="{922CAC98-6E0D-402A-9BE2-5E146FDEDF61}"/>
              </a:ext>
            </a:extLst>
          </p:cNvPr>
          <p:cNvSpPr txBox="1"/>
          <p:nvPr/>
        </p:nvSpPr>
        <p:spPr>
          <a:xfrm>
            <a:off x="4870111" y="2470820"/>
            <a:ext cx="2843663" cy="3539430"/>
          </a:xfrm>
          <a:prstGeom prst="rect">
            <a:avLst/>
          </a:prstGeom>
          <a:noFill/>
        </p:spPr>
        <p:txBody>
          <a:bodyPr wrap="square" rtlCol="0">
            <a:spAutoFit/>
          </a:bodyPr>
          <a:lstStyle/>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y 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endParaRPr lang="es-CO" sz="1000" dirty="0">
              <a:latin typeface="Times New Roman" panose="020206030504050203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D4946477-8007-4494-AF13-29C7344B55BB}"/>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8" name="Rectángulo 17">
            <a:extLst>
              <a:ext uri="{FF2B5EF4-FFF2-40B4-BE49-F238E27FC236}">
                <a16:creationId xmlns:a16="http://schemas.microsoft.com/office/drawing/2014/main" id="{510EB0F9-AF07-4C92-985C-2F2A252C430B}"/>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Prefacio</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23" name="Elipse 22">
            <a:extLst>
              <a:ext uri="{FF2B5EF4-FFF2-40B4-BE49-F238E27FC236}">
                <a16:creationId xmlns:a16="http://schemas.microsoft.com/office/drawing/2014/main" id="{D60A39F5-B93C-4F85-B0B9-794637B24534}"/>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24" name="CuadroTexto 23">
            <a:extLst>
              <a:ext uri="{FF2B5EF4-FFF2-40B4-BE49-F238E27FC236}">
                <a16:creationId xmlns:a16="http://schemas.microsoft.com/office/drawing/2014/main" id="{A9E7421A-FE95-461F-AA73-AD808C6AB859}"/>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Prefacio (opcional)</a:t>
            </a:r>
          </a:p>
        </p:txBody>
      </p:sp>
      <p:sp>
        <p:nvSpPr>
          <p:cNvPr id="25" name="CuadroTexto 24">
            <a:extLst>
              <a:ext uri="{FF2B5EF4-FFF2-40B4-BE49-F238E27FC236}">
                <a16:creationId xmlns:a16="http://schemas.microsoft.com/office/drawing/2014/main" id="{1799592E-6224-47EA-BBDC-342945BA6DAE}"/>
              </a:ext>
            </a:extLst>
          </p:cNvPr>
          <p:cNvSpPr txBox="1"/>
          <p:nvPr/>
        </p:nvSpPr>
        <p:spPr>
          <a:xfrm>
            <a:off x="1090355" y="1990489"/>
            <a:ext cx="2349529" cy="784830"/>
          </a:xfrm>
          <a:prstGeom prst="rect">
            <a:avLst/>
          </a:prstGeom>
          <a:noFill/>
        </p:spPr>
        <p:txBody>
          <a:bodyPr wrap="square" rtlCol="0">
            <a:spAutoFit/>
          </a:bodyPr>
          <a:lstStyle/>
          <a:p>
            <a:r>
              <a:rPr lang="es-CO" sz="900" dirty="0">
                <a:solidFill>
                  <a:schemeClr val="tx1">
                    <a:lumMod val="65000"/>
                    <a:lumOff val="35000"/>
                  </a:schemeClr>
                </a:solidFill>
              </a:rPr>
              <a:t>Esta sección debe hablar sobre el libro: por qué fue escrito (propósito), para quiénes (público), cuál es su organización (estructura) y cómo fue la selección de los colaboradores (autores).</a:t>
            </a:r>
          </a:p>
        </p:txBody>
      </p:sp>
      <p:sp>
        <p:nvSpPr>
          <p:cNvPr id="20" name="CuadroTexto 19">
            <a:extLst>
              <a:ext uri="{FF2B5EF4-FFF2-40B4-BE49-F238E27FC236}">
                <a16:creationId xmlns:a16="http://schemas.microsoft.com/office/drawing/2014/main" id="{741F4C52-429B-409D-A785-DC6941E42FC1}"/>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sp>
        <p:nvSpPr>
          <p:cNvPr id="17" name="CuadroTexto 16">
            <a:extLst>
              <a:ext uri="{FF2B5EF4-FFF2-40B4-BE49-F238E27FC236}">
                <a16:creationId xmlns:a16="http://schemas.microsoft.com/office/drawing/2014/main" id="{1B77D254-315E-4C77-A077-69B731D8831F}"/>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9</a:t>
            </a:r>
          </a:p>
        </p:txBody>
      </p:sp>
      <p:sp>
        <p:nvSpPr>
          <p:cNvPr id="19" name="CuadroTexto 18">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21" name="Grupo 20">
            <a:extLst>
              <a:ext uri="{FF2B5EF4-FFF2-40B4-BE49-F238E27FC236}">
                <a16:creationId xmlns:a16="http://schemas.microsoft.com/office/drawing/2014/main" id="{81B7899E-C357-4D75-9CB8-1B8D1E361A11}"/>
              </a:ext>
            </a:extLst>
          </p:cNvPr>
          <p:cNvGrpSpPr/>
          <p:nvPr/>
        </p:nvGrpSpPr>
        <p:grpSpPr>
          <a:xfrm>
            <a:off x="-3428" y="587154"/>
            <a:ext cx="800870" cy="251021"/>
            <a:chOff x="-3428" y="587154"/>
            <a:chExt cx="800870" cy="251021"/>
          </a:xfrm>
        </p:grpSpPr>
        <p:grpSp>
          <p:nvGrpSpPr>
            <p:cNvPr id="22" name="Grupo 21">
              <a:extLst>
                <a:ext uri="{FF2B5EF4-FFF2-40B4-BE49-F238E27FC236}">
                  <a16:creationId xmlns:a16="http://schemas.microsoft.com/office/drawing/2014/main" id="{FFDC10F6-F383-467E-81C6-926151ED45F7}"/>
                </a:ext>
              </a:extLst>
            </p:cNvPr>
            <p:cNvGrpSpPr/>
            <p:nvPr/>
          </p:nvGrpSpPr>
          <p:grpSpPr>
            <a:xfrm>
              <a:off x="-3428" y="587154"/>
              <a:ext cx="800870" cy="251021"/>
              <a:chOff x="-3428" y="587154"/>
              <a:chExt cx="800870" cy="251021"/>
            </a:xfrm>
          </p:grpSpPr>
          <p:sp>
            <p:nvSpPr>
              <p:cNvPr id="27" name="Flecha: pentágono 26">
                <a:extLst>
                  <a:ext uri="{FF2B5EF4-FFF2-40B4-BE49-F238E27FC236}">
                    <a16:creationId xmlns:a16="http://schemas.microsoft.com/office/drawing/2014/main" id="{87FC2293-A71F-45E1-8E25-2D305D97EBEB}"/>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8" name="CuadroTexto 27">
                <a:extLst>
                  <a:ext uri="{FF2B5EF4-FFF2-40B4-BE49-F238E27FC236}">
                    <a16:creationId xmlns:a16="http://schemas.microsoft.com/office/drawing/2014/main" id="{1BD2E645-732D-40DC-9B6F-77C418099D2D}"/>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6" name="Flecha: pentágono 25">
              <a:extLst>
                <a:ext uri="{FF2B5EF4-FFF2-40B4-BE49-F238E27FC236}">
                  <a16:creationId xmlns:a16="http://schemas.microsoft.com/office/drawing/2014/main" id="{C2E8BDD7-7724-43B9-A2DD-F1698FE07C88}"/>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116779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Tabla de contenido</a:t>
            </a:r>
            <a:endParaRPr lang="es-CO" i="1" dirty="0">
              <a:solidFill>
                <a:sysClr val="windowText" lastClr="000000"/>
              </a:solidFill>
            </a:endParaRPr>
          </a:p>
        </p:txBody>
      </p:sp>
      <p:sp>
        <p:nvSpPr>
          <p:cNvPr id="4" name="CuadroTexto 3">
            <a:extLst>
              <a:ext uri="{FF2B5EF4-FFF2-40B4-BE49-F238E27FC236}">
                <a16:creationId xmlns:a16="http://schemas.microsoft.com/office/drawing/2014/main" id="{922CAC98-6E0D-402A-9BE2-5E146FDEDF61}"/>
              </a:ext>
            </a:extLst>
          </p:cNvPr>
          <p:cNvSpPr txBox="1"/>
          <p:nvPr/>
        </p:nvSpPr>
        <p:spPr>
          <a:xfrm>
            <a:off x="4870111" y="2470820"/>
            <a:ext cx="2843663" cy="3739485"/>
          </a:xfrm>
          <a:prstGeom prst="rect">
            <a:avLst/>
          </a:prstGeom>
          <a:noFill/>
        </p:spPr>
        <p:txBody>
          <a:bodyPr wrap="square" rtlCol="0">
            <a:spAutoFit/>
          </a:bodyPr>
          <a:lstStyle/>
          <a:p>
            <a:r>
              <a:rPr lang="es-CO" sz="900" b="1" dirty="0">
                <a:latin typeface="Times New Roman" panose="02020603050405020304" pitchFamily="18" charset="0"/>
                <a:cs typeface="Times New Roman" panose="02020603050405020304" pitchFamily="18" charset="0"/>
              </a:rPr>
              <a:t>Introducción</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Hormonas y decisiones económicas en la economía actual</a:t>
            </a:r>
          </a:p>
          <a:p>
            <a:r>
              <a:rPr lang="es-CO" sz="800" dirty="0">
                <a:latin typeface="Times New Roman" panose="02020603050405020304" pitchFamily="18" charset="0"/>
                <a:cs typeface="Times New Roman" panose="02020603050405020304" pitchFamily="18" charset="0"/>
              </a:rPr>
              <a:t>  </a:t>
            </a:r>
          </a:p>
          <a:p>
            <a:r>
              <a:rPr lang="es-CO" sz="900" b="1" dirty="0">
                <a:latin typeface="Times New Roman" panose="02020603050405020304" pitchFamily="18" charset="0"/>
                <a:cs typeface="Times New Roman" panose="02020603050405020304" pitchFamily="18" charset="0"/>
              </a:rPr>
              <a:t>Capítulo 1</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Influencia hormonal en la toma de decisiones masculinas: Implicaciones para el manejo organizacional</a:t>
            </a:r>
          </a:p>
          <a:p>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Cristina Sánchez Stanton </a:t>
            </a:r>
            <a:endParaRPr lang="es-CO" sz="8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s-CO" sz="800" dirty="0">
                <a:latin typeface="Times New Roman" panose="02020603050405020304" pitchFamily="18" charset="0"/>
                <a:cs typeface="Times New Roman" panose="02020603050405020304" pitchFamily="18" charset="0"/>
              </a:rPr>
              <a:t> </a:t>
            </a:r>
          </a:p>
          <a:p>
            <a:r>
              <a:rPr lang="es-CO" sz="900" b="1" dirty="0">
                <a:latin typeface="Times New Roman" panose="02020603050405020304" pitchFamily="18" charset="0"/>
                <a:cs typeface="Times New Roman" panose="02020603050405020304" pitchFamily="18" charset="0"/>
              </a:rPr>
              <a:t>Capítulo 2</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Dopamina, utilidad esperada y toma de decisiones </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en la empresa</a:t>
            </a:r>
          </a:p>
          <a:p>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Nicolás Tamayo </a:t>
            </a:r>
            <a:r>
              <a:rPr lang="es-CO" sz="800" i="1" dirty="0" err="1">
                <a:solidFill>
                  <a:schemeClr val="tx1">
                    <a:lumMod val="50000"/>
                    <a:lumOff val="50000"/>
                  </a:schemeClr>
                </a:solidFill>
                <a:latin typeface="Times New Roman" panose="02020603050405020304" pitchFamily="18" charset="0"/>
                <a:cs typeface="Times New Roman" panose="02020603050405020304" pitchFamily="18" charset="0"/>
              </a:rPr>
              <a:t>Wargo</a:t>
            </a:r>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 y Andrés Acevedo Méndez</a:t>
            </a:r>
            <a:endParaRPr lang="es-CO" sz="8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s-CO" sz="800" i="1" dirty="0">
                <a:latin typeface="Times New Roman" panose="02020603050405020304" pitchFamily="18" charset="0"/>
                <a:cs typeface="Times New Roman" panose="02020603050405020304" pitchFamily="18" charset="0"/>
              </a:rPr>
              <a:t> </a:t>
            </a:r>
            <a:endParaRPr lang="es-CO" sz="800" dirty="0">
              <a:latin typeface="Times New Roman" panose="02020603050405020304" pitchFamily="18" charset="0"/>
              <a:cs typeface="Times New Roman" panose="02020603050405020304" pitchFamily="18" charset="0"/>
            </a:endParaRPr>
          </a:p>
          <a:p>
            <a:r>
              <a:rPr lang="es-CO" sz="900" b="1" dirty="0">
                <a:latin typeface="Times New Roman" panose="02020603050405020304" pitchFamily="18" charset="0"/>
                <a:cs typeface="Times New Roman" panose="02020603050405020304" pitchFamily="18" charset="0"/>
              </a:rPr>
              <a:t>Capítulo 3</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Testosterona y el riesgo en las finanzas</a:t>
            </a:r>
          </a:p>
          <a:p>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Clara Méndez Camargo y Cristofer Clavo Sánchez</a:t>
            </a:r>
            <a:endParaRPr lang="es-CO" sz="8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s-CO" sz="800" i="1" dirty="0">
                <a:latin typeface="Times New Roman" panose="02020603050405020304" pitchFamily="18" charset="0"/>
                <a:cs typeface="Times New Roman" panose="02020603050405020304" pitchFamily="18" charset="0"/>
              </a:rPr>
              <a:t> </a:t>
            </a:r>
            <a:endParaRPr lang="es-CO" sz="800" dirty="0">
              <a:latin typeface="Times New Roman" panose="02020603050405020304" pitchFamily="18" charset="0"/>
              <a:cs typeface="Times New Roman" panose="02020603050405020304" pitchFamily="18" charset="0"/>
            </a:endParaRPr>
          </a:p>
          <a:p>
            <a:r>
              <a:rPr lang="es-CO" sz="900" b="1" dirty="0">
                <a:latin typeface="Times New Roman" panose="02020603050405020304" pitchFamily="18" charset="0"/>
                <a:cs typeface="Times New Roman" panose="02020603050405020304" pitchFamily="18" charset="0"/>
              </a:rPr>
              <a:t>Capítulo 4</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Estrógenos y progesterona, el termómetro de la</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economía femenina</a:t>
            </a:r>
          </a:p>
          <a:p>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Alonso Alzate Salazar</a:t>
            </a:r>
            <a:endParaRPr lang="es-CO" sz="8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s-CO" sz="800" i="1" dirty="0">
                <a:latin typeface="Times New Roman" panose="02020603050405020304" pitchFamily="18" charset="0"/>
                <a:cs typeface="Times New Roman" panose="02020603050405020304" pitchFamily="18" charset="0"/>
              </a:rPr>
              <a:t> </a:t>
            </a:r>
            <a:endParaRPr lang="es-CO" sz="800" dirty="0">
              <a:latin typeface="Times New Roman" panose="02020603050405020304" pitchFamily="18" charset="0"/>
              <a:cs typeface="Times New Roman" panose="02020603050405020304" pitchFamily="18" charset="0"/>
            </a:endParaRPr>
          </a:p>
          <a:p>
            <a:r>
              <a:rPr lang="es-CO" sz="900" b="1" dirty="0">
                <a:latin typeface="Times New Roman" panose="02020603050405020304" pitchFamily="18" charset="0"/>
                <a:cs typeface="Times New Roman" panose="02020603050405020304" pitchFamily="18" charset="0"/>
              </a:rPr>
              <a:t>Capítulo 5</a:t>
            </a:r>
          </a:p>
          <a:p>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El cortisol, punto de quiebre de las decisiones riesgosas</a:t>
            </a:r>
          </a:p>
          <a:p>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Benjamín Lleras Saad y </a:t>
            </a:r>
            <a:r>
              <a:rPr lang="es-CO" sz="800" i="1" dirty="0" err="1">
                <a:solidFill>
                  <a:schemeClr val="tx1">
                    <a:lumMod val="50000"/>
                    <a:lumOff val="50000"/>
                  </a:schemeClr>
                </a:solidFill>
                <a:latin typeface="Times New Roman" panose="02020603050405020304" pitchFamily="18" charset="0"/>
                <a:cs typeface="Times New Roman" panose="02020603050405020304" pitchFamily="18" charset="0"/>
              </a:rPr>
              <a:t>Croson</a:t>
            </a:r>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 Rivera Hill</a:t>
            </a:r>
            <a:endParaRPr lang="es-CO" sz="800" dirty="0">
              <a:solidFill>
                <a:schemeClr val="tx1">
                  <a:lumMod val="50000"/>
                  <a:lumOff val="50000"/>
                </a:schemeClr>
              </a:solidFill>
              <a:latin typeface="Times New Roman" panose="02020603050405020304" pitchFamily="18" charset="0"/>
              <a:cs typeface="Times New Roman" panose="02020603050405020304" pitchFamily="18" charset="0"/>
            </a:endParaRPr>
          </a:p>
          <a:p>
            <a:pPr algn="just"/>
            <a:endParaRPr lang="es-CO" sz="800" dirty="0">
              <a:latin typeface="Times New Roman" panose="02020603050405020304" pitchFamily="18" charset="0"/>
              <a:cs typeface="Times New Roman" panose="02020603050405020304" pitchFamily="18" charset="0"/>
            </a:endParaRPr>
          </a:p>
          <a:p>
            <a:pPr algn="just"/>
            <a:r>
              <a:rPr lang="es-CO" sz="800" b="1" dirty="0">
                <a:solidFill>
                  <a:schemeClr val="tx1">
                    <a:lumMod val="75000"/>
                    <a:lumOff val="25000"/>
                  </a:schemeClr>
                </a:solidFill>
                <a:latin typeface="Times New Roman" panose="02020603050405020304" pitchFamily="18" charset="0"/>
                <a:cs typeface="Times New Roman" panose="02020603050405020304" pitchFamily="18" charset="0"/>
              </a:rPr>
              <a:t>Conclusiones</a:t>
            </a:r>
          </a:p>
          <a:p>
            <a:pPr algn="just"/>
            <a:endParaRPr lang="es-CO" sz="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r>
              <a:rPr lang="es-CO" sz="800" b="1" dirty="0">
                <a:solidFill>
                  <a:schemeClr val="tx1">
                    <a:lumMod val="75000"/>
                    <a:lumOff val="25000"/>
                  </a:schemeClr>
                </a:solidFill>
                <a:latin typeface="Times New Roman" panose="02020603050405020304" pitchFamily="18" charset="0"/>
                <a:cs typeface="Times New Roman" panose="02020603050405020304" pitchFamily="18" charset="0"/>
              </a:rPr>
              <a:t>Sobre los autores</a:t>
            </a:r>
            <a:endParaRPr lang="es-CO" sz="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D4946477-8007-4494-AF13-29C7344B55BB}"/>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8" name="Rectángulo 17">
            <a:extLst>
              <a:ext uri="{FF2B5EF4-FFF2-40B4-BE49-F238E27FC236}">
                <a16:creationId xmlns:a16="http://schemas.microsoft.com/office/drawing/2014/main" id="{510EB0F9-AF07-4C92-985C-2F2A252C430B}"/>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Contenido</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23" name="Elipse 22">
            <a:extLst>
              <a:ext uri="{FF2B5EF4-FFF2-40B4-BE49-F238E27FC236}">
                <a16:creationId xmlns:a16="http://schemas.microsoft.com/office/drawing/2014/main" id="{D60A39F5-B93C-4F85-B0B9-794637B24534}"/>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24" name="CuadroTexto 23">
            <a:extLst>
              <a:ext uri="{FF2B5EF4-FFF2-40B4-BE49-F238E27FC236}">
                <a16:creationId xmlns:a16="http://schemas.microsoft.com/office/drawing/2014/main" id="{A9E7421A-FE95-461F-AA73-AD808C6AB859}"/>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Tabla de contenido</a:t>
            </a:r>
          </a:p>
        </p:txBody>
      </p:sp>
      <p:sp>
        <p:nvSpPr>
          <p:cNvPr id="25" name="CuadroTexto 24">
            <a:extLst>
              <a:ext uri="{FF2B5EF4-FFF2-40B4-BE49-F238E27FC236}">
                <a16:creationId xmlns:a16="http://schemas.microsoft.com/office/drawing/2014/main" id="{1799592E-6224-47EA-BBDC-342945BA6DAE}"/>
              </a:ext>
            </a:extLst>
          </p:cNvPr>
          <p:cNvSpPr txBox="1"/>
          <p:nvPr/>
        </p:nvSpPr>
        <p:spPr>
          <a:xfrm>
            <a:off x="1090355" y="1990489"/>
            <a:ext cx="2349529" cy="1061829"/>
          </a:xfrm>
          <a:prstGeom prst="rect">
            <a:avLst/>
          </a:prstGeom>
          <a:noFill/>
        </p:spPr>
        <p:txBody>
          <a:bodyPr wrap="square" rtlCol="0">
            <a:spAutoFit/>
          </a:bodyPr>
          <a:lstStyle/>
          <a:p>
            <a:r>
              <a:rPr lang="es-CO" sz="900" dirty="0">
                <a:solidFill>
                  <a:schemeClr val="tx1">
                    <a:lumMod val="65000"/>
                    <a:lumOff val="35000"/>
                  </a:schemeClr>
                </a:solidFill>
              </a:rPr>
              <a:t>Es la página o páginas que estructuran de manera jerárquica la compilación, ubicando al lector de manera precisa en cada uno de los capítulos que la componen. El prólogo y el prefacio no se incluyen en la tabla de contenido, solo se enumera a partir de la introducción.</a:t>
            </a:r>
          </a:p>
        </p:txBody>
      </p:sp>
      <p:cxnSp>
        <p:nvCxnSpPr>
          <p:cNvPr id="13" name="Conector recto 12">
            <a:extLst>
              <a:ext uri="{FF2B5EF4-FFF2-40B4-BE49-F238E27FC236}">
                <a16:creationId xmlns:a16="http://schemas.microsoft.com/office/drawing/2014/main" id="{786E598B-1796-437C-A76E-07A74EEA4DBF}"/>
              </a:ext>
            </a:extLst>
          </p:cNvPr>
          <p:cNvCxnSpPr/>
          <p:nvPr/>
        </p:nvCxnSpPr>
        <p:spPr>
          <a:xfrm>
            <a:off x="7159625" y="2736850"/>
            <a:ext cx="360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438DD91D-61D8-4117-BFAE-9AF1110F36C0}"/>
              </a:ext>
            </a:extLst>
          </p:cNvPr>
          <p:cNvCxnSpPr/>
          <p:nvPr/>
        </p:nvCxnSpPr>
        <p:spPr>
          <a:xfrm>
            <a:off x="6691625" y="3209925"/>
            <a:ext cx="82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950BDFE7-4E60-4635-AF5C-05828819DBE9}"/>
              </a:ext>
            </a:extLst>
          </p:cNvPr>
          <p:cNvCxnSpPr/>
          <p:nvPr/>
        </p:nvCxnSpPr>
        <p:spPr>
          <a:xfrm>
            <a:off x="5521325" y="3800475"/>
            <a:ext cx="2016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BF7AB5DE-7E60-4B9D-A22B-01F6D8B7E62F}"/>
              </a:ext>
            </a:extLst>
          </p:cNvPr>
          <p:cNvCxnSpPr/>
          <p:nvPr/>
        </p:nvCxnSpPr>
        <p:spPr>
          <a:xfrm>
            <a:off x="6458677" y="4279900"/>
            <a:ext cx="1080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F61532C7-8544-46A2-8881-3470CC4A0159}"/>
              </a:ext>
            </a:extLst>
          </p:cNvPr>
          <p:cNvCxnSpPr/>
          <p:nvPr/>
        </p:nvCxnSpPr>
        <p:spPr>
          <a:xfrm>
            <a:off x="5727388" y="4875213"/>
            <a:ext cx="1800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2BF7D668-0ED1-4AAB-A042-0A3A5DAAA95C}"/>
              </a:ext>
            </a:extLst>
          </p:cNvPr>
          <p:cNvCxnSpPr/>
          <p:nvPr/>
        </p:nvCxnSpPr>
        <p:spPr>
          <a:xfrm>
            <a:off x="5555937" y="5727700"/>
            <a:ext cx="194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10247016-938D-428F-AB9E-E8E0418A2532}"/>
              </a:ext>
            </a:extLst>
          </p:cNvPr>
          <p:cNvCxnSpPr/>
          <p:nvPr/>
        </p:nvCxnSpPr>
        <p:spPr>
          <a:xfrm>
            <a:off x="5727388" y="5975363"/>
            <a:ext cx="1800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FFBAA91E-6260-407D-B69C-BD83904B4451}"/>
              </a:ext>
            </a:extLst>
          </p:cNvPr>
          <p:cNvSpPr txBox="1"/>
          <p:nvPr/>
        </p:nvSpPr>
        <p:spPr>
          <a:xfrm>
            <a:off x="7604150" y="2600423"/>
            <a:ext cx="102802"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1</a:t>
            </a:r>
          </a:p>
        </p:txBody>
      </p:sp>
      <p:sp>
        <p:nvSpPr>
          <p:cNvPr id="37" name="CuadroTexto 36">
            <a:extLst>
              <a:ext uri="{FF2B5EF4-FFF2-40B4-BE49-F238E27FC236}">
                <a16:creationId xmlns:a16="http://schemas.microsoft.com/office/drawing/2014/main" id="{5EE013AD-9C1C-4716-A95B-23BFFB4C3B23}"/>
              </a:ext>
            </a:extLst>
          </p:cNvPr>
          <p:cNvSpPr txBox="1"/>
          <p:nvPr/>
        </p:nvSpPr>
        <p:spPr>
          <a:xfrm>
            <a:off x="7516968" y="3073010"/>
            <a:ext cx="290512"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21</a:t>
            </a:r>
          </a:p>
        </p:txBody>
      </p:sp>
      <p:sp>
        <p:nvSpPr>
          <p:cNvPr id="38" name="CuadroTexto 37">
            <a:extLst>
              <a:ext uri="{FF2B5EF4-FFF2-40B4-BE49-F238E27FC236}">
                <a16:creationId xmlns:a16="http://schemas.microsoft.com/office/drawing/2014/main" id="{21DFF1F6-C4E6-4AC8-B780-7D19CA61DBAF}"/>
              </a:ext>
            </a:extLst>
          </p:cNvPr>
          <p:cNvSpPr txBox="1"/>
          <p:nvPr/>
        </p:nvSpPr>
        <p:spPr>
          <a:xfrm>
            <a:off x="7516968" y="3663120"/>
            <a:ext cx="290512"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41</a:t>
            </a:r>
          </a:p>
        </p:txBody>
      </p:sp>
      <p:sp>
        <p:nvSpPr>
          <p:cNvPr id="39" name="CuadroTexto 38">
            <a:extLst>
              <a:ext uri="{FF2B5EF4-FFF2-40B4-BE49-F238E27FC236}">
                <a16:creationId xmlns:a16="http://schemas.microsoft.com/office/drawing/2014/main" id="{E2AC3F5F-E0A7-4DEB-9992-1393BFDA3112}"/>
              </a:ext>
            </a:extLst>
          </p:cNvPr>
          <p:cNvSpPr txBox="1"/>
          <p:nvPr/>
        </p:nvSpPr>
        <p:spPr>
          <a:xfrm>
            <a:off x="7516968" y="4140230"/>
            <a:ext cx="290512"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61</a:t>
            </a:r>
          </a:p>
        </p:txBody>
      </p:sp>
      <p:sp>
        <p:nvSpPr>
          <p:cNvPr id="40" name="CuadroTexto 39">
            <a:extLst>
              <a:ext uri="{FF2B5EF4-FFF2-40B4-BE49-F238E27FC236}">
                <a16:creationId xmlns:a16="http://schemas.microsoft.com/office/drawing/2014/main" id="{7B3122E5-1932-47B9-80AC-A16CB28E133B}"/>
              </a:ext>
            </a:extLst>
          </p:cNvPr>
          <p:cNvSpPr txBox="1"/>
          <p:nvPr/>
        </p:nvSpPr>
        <p:spPr>
          <a:xfrm>
            <a:off x="7514134" y="4736900"/>
            <a:ext cx="290512"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81</a:t>
            </a:r>
          </a:p>
        </p:txBody>
      </p:sp>
      <p:cxnSp>
        <p:nvCxnSpPr>
          <p:cNvPr id="41" name="Conector recto 40">
            <a:extLst>
              <a:ext uri="{FF2B5EF4-FFF2-40B4-BE49-F238E27FC236}">
                <a16:creationId xmlns:a16="http://schemas.microsoft.com/office/drawing/2014/main" id="{602ABA3F-7223-4EB2-8B0D-6C84124B41C5}"/>
              </a:ext>
            </a:extLst>
          </p:cNvPr>
          <p:cNvCxnSpPr/>
          <p:nvPr/>
        </p:nvCxnSpPr>
        <p:spPr>
          <a:xfrm>
            <a:off x="7068188" y="5365750"/>
            <a:ext cx="432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952E7E64-2483-4A15-A8A9-1FB192C56A7C}"/>
              </a:ext>
            </a:extLst>
          </p:cNvPr>
          <p:cNvSpPr txBox="1"/>
          <p:nvPr/>
        </p:nvSpPr>
        <p:spPr>
          <a:xfrm>
            <a:off x="7469337" y="5225848"/>
            <a:ext cx="360207"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101</a:t>
            </a:r>
          </a:p>
        </p:txBody>
      </p:sp>
      <p:sp>
        <p:nvSpPr>
          <p:cNvPr id="43" name="CuadroTexto 42">
            <a:extLst>
              <a:ext uri="{FF2B5EF4-FFF2-40B4-BE49-F238E27FC236}">
                <a16:creationId xmlns:a16="http://schemas.microsoft.com/office/drawing/2014/main" id="{3FD5E867-4018-4750-838B-A5AE143838D7}"/>
              </a:ext>
            </a:extLst>
          </p:cNvPr>
          <p:cNvSpPr txBox="1"/>
          <p:nvPr/>
        </p:nvSpPr>
        <p:spPr>
          <a:xfrm>
            <a:off x="7469336" y="5590232"/>
            <a:ext cx="360207"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121</a:t>
            </a:r>
          </a:p>
        </p:txBody>
      </p:sp>
      <p:sp>
        <p:nvSpPr>
          <p:cNvPr id="44" name="CuadroTexto 43">
            <a:extLst>
              <a:ext uri="{FF2B5EF4-FFF2-40B4-BE49-F238E27FC236}">
                <a16:creationId xmlns:a16="http://schemas.microsoft.com/office/drawing/2014/main" id="{5C5BFF3A-785D-405C-97C6-1BF5CF510722}"/>
              </a:ext>
            </a:extLst>
          </p:cNvPr>
          <p:cNvSpPr txBox="1"/>
          <p:nvPr/>
        </p:nvSpPr>
        <p:spPr>
          <a:xfrm>
            <a:off x="7469760" y="5837123"/>
            <a:ext cx="360207" cy="215444"/>
          </a:xfrm>
          <a:prstGeom prst="rect">
            <a:avLst/>
          </a:prstGeom>
          <a:noFill/>
        </p:spPr>
        <p:txBody>
          <a:bodyPr wrap="square" rtlCol="0">
            <a:spAutoFit/>
          </a:bodyPr>
          <a:lstStyle/>
          <a:p>
            <a:r>
              <a:rPr lang="es-CO" sz="800" b="1" dirty="0">
                <a:latin typeface="Bodoni MT" panose="02070603080606020203" pitchFamily="18" charset="0"/>
                <a:ea typeface="BatangChe" panose="02030609000101010101" pitchFamily="49" charset="-127"/>
                <a:cs typeface="Times New Roman" panose="02020603050405020304" pitchFamily="18" charset="0"/>
              </a:rPr>
              <a:t>127</a:t>
            </a:r>
          </a:p>
        </p:txBody>
      </p:sp>
      <p:sp>
        <p:nvSpPr>
          <p:cNvPr id="45" name="Elipse 44">
            <a:extLst>
              <a:ext uri="{FF2B5EF4-FFF2-40B4-BE49-F238E27FC236}">
                <a16:creationId xmlns:a16="http://schemas.microsoft.com/office/drawing/2014/main" id="{1B38E161-5263-4C2D-AC08-0DF2AB9FF956}"/>
              </a:ext>
            </a:extLst>
          </p:cNvPr>
          <p:cNvSpPr/>
          <p:nvPr/>
        </p:nvSpPr>
        <p:spPr>
          <a:xfrm>
            <a:off x="4508205" y="2911987"/>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46" name="Elipse 45">
            <a:extLst>
              <a:ext uri="{FF2B5EF4-FFF2-40B4-BE49-F238E27FC236}">
                <a16:creationId xmlns:a16="http://schemas.microsoft.com/office/drawing/2014/main" id="{87F2980B-F924-45A8-9D5D-F1F571552B5C}"/>
              </a:ext>
            </a:extLst>
          </p:cNvPr>
          <p:cNvSpPr/>
          <p:nvPr/>
        </p:nvSpPr>
        <p:spPr>
          <a:xfrm>
            <a:off x="810447" y="316002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47" name="CuadroTexto 46">
            <a:extLst>
              <a:ext uri="{FF2B5EF4-FFF2-40B4-BE49-F238E27FC236}">
                <a16:creationId xmlns:a16="http://schemas.microsoft.com/office/drawing/2014/main" id="{EA5FAA97-2E0E-4BF8-B3D5-A17F00077260}"/>
              </a:ext>
            </a:extLst>
          </p:cNvPr>
          <p:cNvSpPr txBox="1"/>
          <p:nvPr/>
        </p:nvSpPr>
        <p:spPr>
          <a:xfrm>
            <a:off x="1090355" y="3127987"/>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Capítulos</a:t>
            </a:r>
          </a:p>
        </p:txBody>
      </p:sp>
      <p:sp>
        <p:nvSpPr>
          <p:cNvPr id="48" name="CuadroTexto 47">
            <a:extLst>
              <a:ext uri="{FF2B5EF4-FFF2-40B4-BE49-F238E27FC236}">
                <a16:creationId xmlns:a16="http://schemas.microsoft.com/office/drawing/2014/main" id="{C4B742F4-0006-44C7-AE7C-FAB4E09CEB45}"/>
              </a:ext>
            </a:extLst>
          </p:cNvPr>
          <p:cNvSpPr txBox="1"/>
          <p:nvPr/>
        </p:nvSpPr>
        <p:spPr>
          <a:xfrm>
            <a:off x="1087109" y="3314674"/>
            <a:ext cx="2349529" cy="1754326"/>
          </a:xfrm>
          <a:prstGeom prst="rect">
            <a:avLst/>
          </a:prstGeom>
          <a:noFill/>
        </p:spPr>
        <p:txBody>
          <a:bodyPr wrap="square" rtlCol="0">
            <a:spAutoFit/>
          </a:bodyPr>
          <a:lstStyle/>
          <a:p>
            <a:r>
              <a:rPr lang="es-CO" sz="900" dirty="0">
                <a:solidFill>
                  <a:schemeClr val="tx1">
                    <a:lumMod val="65000"/>
                    <a:lumOff val="35000"/>
                  </a:schemeClr>
                </a:solidFill>
              </a:rPr>
              <a:t>Para la numeración de los capítulos se utilizan números arábigos (capítulo 1, capítulo 2, etc.).</a:t>
            </a:r>
          </a:p>
          <a:p>
            <a:endParaRPr lang="es-CO" sz="900" dirty="0">
              <a:solidFill>
                <a:schemeClr val="tx1">
                  <a:lumMod val="65000"/>
                  <a:lumOff val="35000"/>
                </a:schemeClr>
              </a:solidFill>
            </a:endParaRPr>
          </a:p>
          <a:p>
            <a:r>
              <a:rPr lang="es-CO" sz="900" dirty="0">
                <a:solidFill>
                  <a:schemeClr val="tx1">
                    <a:lumMod val="65000"/>
                    <a:lumOff val="35000"/>
                  </a:schemeClr>
                </a:solidFill>
              </a:rPr>
              <a:t>Los títulos de los capítulos se deben ajustar a la temática (ver recomendaciones sobre títulos en la </a:t>
            </a:r>
            <a:r>
              <a:rPr lang="es-CO" sz="900" dirty="0">
                <a:solidFill>
                  <a:schemeClr val="tx1">
                    <a:lumMod val="65000"/>
                    <a:lumOff val="35000"/>
                  </a:schemeClr>
                </a:solidFill>
                <a:hlinkClick r:id="rId3" action="ppaction://hlinksldjump"/>
              </a:rPr>
              <a:t>página 4</a:t>
            </a:r>
            <a:r>
              <a:rPr lang="es-CO" sz="900" dirty="0">
                <a:solidFill>
                  <a:schemeClr val="tx1">
                    <a:lumMod val="65000"/>
                    <a:lumOff val="35000"/>
                  </a:schemeClr>
                </a:solidFill>
              </a:rPr>
              <a:t>).</a:t>
            </a:r>
          </a:p>
          <a:p>
            <a:endParaRPr lang="es-CO" sz="900" dirty="0">
              <a:solidFill>
                <a:schemeClr val="tx1">
                  <a:lumMod val="65000"/>
                  <a:lumOff val="35000"/>
                </a:schemeClr>
              </a:solidFill>
            </a:endParaRPr>
          </a:p>
          <a:p>
            <a:r>
              <a:rPr lang="es-CO" sz="900" dirty="0">
                <a:solidFill>
                  <a:schemeClr val="tx1">
                    <a:lumMod val="65000"/>
                    <a:lumOff val="35000"/>
                  </a:schemeClr>
                </a:solidFill>
              </a:rPr>
              <a:t>En la tabla de contenido usualmente se incluyen solo los títulos de los capítulos y los nombres de los autores (ver recomendaciones sobre los nombres de los autores en la </a:t>
            </a:r>
            <a:r>
              <a:rPr lang="es-CO" sz="900" dirty="0">
                <a:solidFill>
                  <a:schemeClr val="tx1">
                    <a:lumMod val="65000"/>
                    <a:lumOff val="35000"/>
                  </a:schemeClr>
                </a:solidFill>
                <a:hlinkClick r:id="rId4" action="ppaction://hlinksldjump"/>
              </a:rPr>
              <a:t>página 5</a:t>
            </a:r>
            <a:r>
              <a:rPr lang="es-CO" sz="900" dirty="0">
                <a:solidFill>
                  <a:schemeClr val="tx1">
                    <a:lumMod val="65000"/>
                    <a:lumOff val="35000"/>
                  </a:schemeClr>
                </a:solidFill>
              </a:rPr>
              <a:t>).</a:t>
            </a:r>
          </a:p>
        </p:txBody>
      </p:sp>
      <p:sp>
        <p:nvSpPr>
          <p:cNvPr id="50" name="CuadroTexto 49">
            <a:extLst>
              <a:ext uri="{FF2B5EF4-FFF2-40B4-BE49-F238E27FC236}">
                <a16:creationId xmlns:a16="http://schemas.microsoft.com/office/drawing/2014/main" id="{1268B4D8-15F0-47E0-9664-EFF1BF922326}"/>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sp>
        <p:nvSpPr>
          <p:cNvPr id="49" name="CuadroTexto 48">
            <a:extLst>
              <a:ext uri="{FF2B5EF4-FFF2-40B4-BE49-F238E27FC236}">
                <a16:creationId xmlns:a16="http://schemas.microsoft.com/office/drawing/2014/main" id="{3821622B-EB64-46C7-A88B-E16EE63BD898}"/>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10</a:t>
            </a:r>
          </a:p>
        </p:txBody>
      </p:sp>
      <p:sp>
        <p:nvSpPr>
          <p:cNvPr id="51" name="CuadroTexto 50">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52" name="Grupo 51">
            <a:extLst>
              <a:ext uri="{FF2B5EF4-FFF2-40B4-BE49-F238E27FC236}">
                <a16:creationId xmlns:a16="http://schemas.microsoft.com/office/drawing/2014/main" id="{91D8C41C-2D34-406D-BF46-1601BABB80F9}"/>
              </a:ext>
            </a:extLst>
          </p:cNvPr>
          <p:cNvGrpSpPr/>
          <p:nvPr/>
        </p:nvGrpSpPr>
        <p:grpSpPr>
          <a:xfrm>
            <a:off x="-3428" y="587154"/>
            <a:ext cx="800870" cy="251021"/>
            <a:chOff x="-3428" y="587154"/>
            <a:chExt cx="800870" cy="251021"/>
          </a:xfrm>
        </p:grpSpPr>
        <p:grpSp>
          <p:nvGrpSpPr>
            <p:cNvPr id="53" name="Grupo 52">
              <a:extLst>
                <a:ext uri="{FF2B5EF4-FFF2-40B4-BE49-F238E27FC236}">
                  <a16:creationId xmlns:a16="http://schemas.microsoft.com/office/drawing/2014/main" id="{5A271E4A-BF69-4906-A894-282260D1D0D2}"/>
                </a:ext>
              </a:extLst>
            </p:cNvPr>
            <p:cNvGrpSpPr/>
            <p:nvPr/>
          </p:nvGrpSpPr>
          <p:grpSpPr>
            <a:xfrm>
              <a:off x="-3428" y="587154"/>
              <a:ext cx="800870" cy="251021"/>
              <a:chOff x="-3428" y="587154"/>
              <a:chExt cx="800870" cy="251021"/>
            </a:xfrm>
          </p:grpSpPr>
          <p:sp>
            <p:nvSpPr>
              <p:cNvPr id="55" name="Flecha: pentágono 54">
                <a:extLst>
                  <a:ext uri="{FF2B5EF4-FFF2-40B4-BE49-F238E27FC236}">
                    <a16:creationId xmlns:a16="http://schemas.microsoft.com/office/drawing/2014/main" id="{5AE473D3-8B96-47B9-8EFA-F4E1C500C3DC}"/>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56" name="CuadroTexto 55">
                <a:extLst>
                  <a:ext uri="{FF2B5EF4-FFF2-40B4-BE49-F238E27FC236}">
                    <a16:creationId xmlns:a16="http://schemas.microsoft.com/office/drawing/2014/main" id="{468A985C-98FD-48AD-BBB8-E70B5ED75382}"/>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5"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54" name="Flecha: pentágono 53">
              <a:extLst>
                <a:ext uri="{FF2B5EF4-FFF2-40B4-BE49-F238E27FC236}">
                  <a16:creationId xmlns:a16="http://schemas.microsoft.com/office/drawing/2014/main" id="{166C4056-321E-4EDC-850D-5DD5CB4C1EE0}"/>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389325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Lista de tablas</a:t>
            </a:r>
            <a:endParaRPr lang="es-CO" dirty="0">
              <a:solidFill>
                <a:sysClr val="windowText" lastClr="000000"/>
              </a:solidFill>
            </a:endParaRP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3" name="Rectángulo 42">
            <a:extLst>
              <a:ext uri="{FF2B5EF4-FFF2-40B4-BE49-F238E27FC236}">
                <a16:creationId xmlns:a16="http://schemas.microsoft.com/office/drawing/2014/main" id="{A7007210-AAF1-41F7-9C74-5EC77162F307}"/>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Lista de tablas</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E665E329-8F7C-498D-89F3-7B58A469D261}"/>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5" name="CuadroTexto 44">
            <a:extLst>
              <a:ext uri="{FF2B5EF4-FFF2-40B4-BE49-F238E27FC236}">
                <a16:creationId xmlns:a16="http://schemas.microsoft.com/office/drawing/2014/main" id="{42F4112D-496F-475B-AB71-657DC7352535}"/>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Lista de tablas (opcional)</a:t>
            </a:r>
          </a:p>
        </p:txBody>
      </p:sp>
      <p:sp>
        <p:nvSpPr>
          <p:cNvPr id="46" name="CuadroTexto 45">
            <a:extLst>
              <a:ext uri="{FF2B5EF4-FFF2-40B4-BE49-F238E27FC236}">
                <a16:creationId xmlns:a16="http://schemas.microsoft.com/office/drawing/2014/main" id="{4EE3CE63-DE84-47D4-A907-C2206C120ED5}"/>
              </a:ext>
            </a:extLst>
          </p:cNvPr>
          <p:cNvSpPr txBox="1"/>
          <p:nvPr/>
        </p:nvSpPr>
        <p:spPr>
          <a:xfrm>
            <a:off x="1090355" y="1990489"/>
            <a:ext cx="2349529" cy="2492990"/>
          </a:xfrm>
          <a:prstGeom prst="rect">
            <a:avLst/>
          </a:prstGeom>
          <a:noFill/>
        </p:spPr>
        <p:txBody>
          <a:bodyPr wrap="square" rtlCol="0">
            <a:spAutoFit/>
          </a:bodyPr>
          <a:lstStyle/>
          <a:p>
            <a:r>
              <a:rPr lang="es-CO" sz="900" dirty="0">
                <a:solidFill>
                  <a:schemeClr val="tx1">
                    <a:lumMod val="65000"/>
                    <a:lumOff val="35000"/>
                  </a:schemeClr>
                </a:solidFill>
              </a:rPr>
              <a:t>Si la compilación tiene muchas tablas es recomendable hacer una lista que permitan su fácil ubicación.</a:t>
            </a:r>
          </a:p>
          <a:p>
            <a:endParaRPr lang="es-CO" sz="900" dirty="0">
              <a:solidFill>
                <a:schemeClr val="tx1">
                  <a:lumMod val="65000"/>
                  <a:lumOff val="35000"/>
                </a:schemeClr>
              </a:solidFill>
            </a:endParaRPr>
          </a:p>
          <a:p>
            <a:r>
              <a:rPr lang="es-CO" sz="900" dirty="0">
                <a:solidFill>
                  <a:schemeClr val="tx1">
                    <a:lumMod val="65000"/>
                    <a:lumOff val="35000"/>
                  </a:schemeClr>
                </a:solidFill>
              </a:rPr>
              <a:t>Las tablas deben seguir el estilo de las normas de citación que acogió la compilación (</a:t>
            </a:r>
            <a:r>
              <a:rPr lang="it-IT" sz="900" dirty="0">
                <a:solidFill>
                  <a:schemeClr val="tx1">
                    <a:lumMod val="65000"/>
                    <a:lumOff val="35000"/>
                  </a:schemeClr>
                </a:solidFill>
              </a:rPr>
              <a:t>APA 7ma Ed. o IEEE).</a:t>
            </a:r>
          </a:p>
          <a:p>
            <a:endParaRPr lang="it-IT" sz="900" dirty="0">
              <a:solidFill>
                <a:schemeClr val="tx1">
                  <a:lumMod val="65000"/>
                  <a:lumOff val="35000"/>
                </a:schemeClr>
              </a:solidFill>
            </a:endParaRPr>
          </a:p>
          <a:p>
            <a:r>
              <a:rPr lang="es-CO" sz="1200" dirty="0">
                <a:solidFill>
                  <a:schemeClr val="accent5">
                    <a:lumMod val="50000"/>
                  </a:schemeClr>
                </a:solidFill>
                <a:latin typeface="Times New Roman" panose="02020603050405020304" pitchFamily="18" charset="0"/>
                <a:cs typeface="Times New Roman" panose="02020603050405020304" pitchFamily="18" charset="0"/>
              </a:rPr>
              <a:t>Numeración de tablas</a:t>
            </a:r>
          </a:p>
          <a:p>
            <a:r>
              <a:rPr lang="es-CO" sz="900" dirty="0">
                <a:solidFill>
                  <a:schemeClr val="tx1">
                    <a:lumMod val="65000"/>
                    <a:lumOff val="35000"/>
                  </a:schemeClr>
                </a:solidFill>
              </a:rPr>
              <a:t>En todo caso, enumérense las tablas con números arábigos de manera consecutiva y no utilice letras sufijas. Para la numeración, primero debe aparecer el numero del capítulo y luego el número de la tabla. Por ejemplo, si es la tabla 4 del capítulo 1 deberá nombrarse así: Tabla 1.4.; si es la tabla 8 del capítulo 3 deberá nombrarse así: Tabla 3.8.</a:t>
            </a:r>
          </a:p>
        </p:txBody>
      </p:sp>
      <p:sp>
        <p:nvSpPr>
          <p:cNvPr id="38" name="CuadroTexto 37">
            <a:extLst>
              <a:ext uri="{FF2B5EF4-FFF2-40B4-BE49-F238E27FC236}">
                <a16:creationId xmlns:a16="http://schemas.microsoft.com/office/drawing/2014/main" id="{A3575C9E-7D73-4238-A214-801EDECC8066}"/>
              </a:ext>
            </a:extLst>
          </p:cNvPr>
          <p:cNvSpPr txBox="1"/>
          <p:nvPr/>
        </p:nvSpPr>
        <p:spPr>
          <a:xfrm>
            <a:off x="4870111" y="2470820"/>
            <a:ext cx="2843663" cy="3693319"/>
          </a:xfrm>
          <a:prstGeom prst="rect">
            <a:avLst/>
          </a:prstGeom>
          <a:noFill/>
        </p:spPr>
        <p:txBody>
          <a:bodyPr wrap="square" rtlCol="0">
            <a:spAutoFit/>
          </a:bodyPr>
          <a:lstStyle/>
          <a:p>
            <a:pPr>
              <a:spcAft>
                <a:spcPts val="600"/>
              </a:spcAft>
            </a:pPr>
            <a:r>
              <a:rPr lang="es-CO" sz="900" b="1" dirty="0">
                <a:latin typeface="Times New Roman" panose="02020603050405020304" pitchFamily="18" charset="0"/>
                <a:cs typeface="Times New Roman" panose="02020603050405020304" pitchFamily="18" charset="0"/>
              </a:rPr>
              <a:t>Capítulo 1</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1.1.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1.2.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1.3.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1.4.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1.5.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1.6.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endParaRPr lang="es-CO" sz="7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s-CO" sz="800" dirty="0">
                <a:latin typeface="Times New Roman" panose="02020603050405020304" pitchFamily="18" charset="0"/>
                <a:cs typeface="Times New Roman" panose="02020603050405020304" pitchFamily="18" charset="0"/>
              </a:rPr>
              <a:t> </a:t>
            </a:r>
          </a:p>
          <a:p>
            <a:pPr>
              <a:spcAft>
                <a:spcPts val="600"/>
              </a:spcAft>
            </a:pPr>
            <a:r>
              <a:rPr lang="es-CO" sz="900" b="1" dirty="0">
                <a:latin typeface="Times New Roman" panose="02020603050405020304" pitchFamily="18" charset="0"/>
                <a:cs typeface="Times New Roman" panose="02020603050405020304" pitchFamily="18" charset="0"/>
              </a:rPr>
              <a:t>Capítulo 2</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2.1.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2.2.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2.3.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2.4.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2.5.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2.6.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endParaRPr lang="es-CO" sz="7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s-CO" sz="800" i="1" dirty="0">
                <a:latin typeface="Times New Roman" panose="02020603050405020304" pitchFamily="18" charset="0"/>
                <a:cs typeface="Times New Roman" panose="02020603050405020304" pitchFamily="18" charset="0"/>
              </a:rPr>
              <a:t> </a:t>
            </a:r>
            <a:endParaRPr lang="es-CO" sz="800" dirty="0">
              <a:latin typeface="Times New Roman" panose="02020603050405020304" pitchFamily="18" charset="0"/>
              <a:cs typeface="Times New Roman" panose="02020603050405020304" pitchFamily="18" charset="0"/>
            </a:endParaRPr>
          </a:p>
          <a:p>
            <a:pPr>
              <a:spcAft>
                <a:spcPts val="600"/>
              </a:spcAft>
            </a:pPr>
            <a:r>
              <a:rPr lang="es-CO" sz="900" b="1" dirty="0">
                <a:latin typeface="Times New Roman" panose="02020603050405020304" pitchFamily="18" charset="0"/>
                <a:cs typeface="Times New Roman" panose="02020603050405020304" pitchFamily="18" charset="0"/>
              </a:rPr>
              <a:t>Capítulo 3</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3.1.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3.2.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3.3.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3.4.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3.5.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3.6.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3.7.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3.8.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Tabla 3.9.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endParaRPr lang="es-CO" sz="7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39" name="Conector recto 38">
            <a:extLst>
              <a:ext uri="{FF2B5EF4-FFF2-40B4-BE49-F238E27FC236}">
                <a16:creationId xmlns:a16="http://schemas.microsoft.com/office/drawing/2014/main" id="{EA7B063A-4DC9-4DCB-AF69-E6B1E3027369}"/>
              </a:ext>
            </a:extLst>
          </p:cNvPr>
          <p:cNvCxnSpPr/>
          <p:nvPr/>
        </p:nvCxnSpPr>
        <p:spPr>
          <a:xfrm>
            <a:off x="7197725" y="2813050"/>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ED7AD317-763F-4585-A422-9D3F133B0A81}"/>
              </a:ext>
            </a:extLst>
          </p:cNvPr>
          <p:cNvCxnSpPr/>
          <p:nvPr/>
        </p:nvCxnSpPr>
        <p:spPr>
          <a:xfrm>
            <a:off x="7197725" y="2913062"/>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54C693C7-5E64-4AD0-AA09-41E561F38258}"/>
              </a:ext>
            </a:extLst>
          </p:cNvPr>
          <p:cNvCxnSpPr/>
          <p:nvPr/>
        </p:nvCxnSpPr>
        <p:spPr>
          <a:xfrm>
            <a:off x="7197725" y="3022599"/>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18F92CF8-782C-4908-A0FF-3F9E709625EC}"/>
              </a:ext>
            </a:extLst>
          </p:cNvPr>
          <p:cNvCxnSpPr/>
          <p:nvPr/>
        </p:nvCxnSpPr>
        <p:spPr>
          <a:xfrm>
            <a:off x="7197725" y="3127375"/>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28A806CD-54BA-4D22-A645-19626031F73F}"/>
              </a:ext>
            </a:extLst>
          </p:cNvPr>
          <p:cNvCxnSpPr/>
          <p:nvPr/>
        </p:nvCxnSpPr>
        <p:spPr>
          <a:xfrm>
            <a:off x="7197725" y="3227387"/>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8510E998-4B24-4B64-8801-D6768DB8928C}"/>
              </a:ext>
            </a:extLst>
          </p:cNvPr>
          <p:cNvCxnSpPr/>
          <p:nvPr/>
        </p:nvCxnSpPr>
        <p:spPr>
          <a:xfrm>
            <a:off x="7197725" y="3336924"/>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A5CAF9D6-C7EE-44E3-AEA5-3F591BE6E059}"/>
              </a:ext>
            </a:extLst>
          </p:cNvPr>
          <p:cNvCxnSpPr/>
          <p:nvPr/>
        </p:nvCxnSpPr>
        <p:spPr>
          <a:xfrm>
            <a:off x="7197725" y="3898900"/>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6481B76B-4440-4CFD-8603-A73DCBA087B3}"/>
              </a:ext>
            </a:extLst>
          </p:cNvPr>
          <p:cNvCxnSpPr/>
          <p:nvPr/>
        </p:nvCxnSpPr>
        <p:spPr>
          <a:xfrm>
            <a:off x="7197725" y="3998912"/>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559077CA-1745-4DEE-B709-B7A9E010F449}"/>
              </a:ext>
            </a:extLst>
          </p:cNvPr>
          <p:cNvCxnSpPr/>
          <p:nvPr/>
        </p:nvCxnSpPr>
        <p:spPr>
          <a:xfrm>
            <a:off x="7197725" y="4108449"/>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B694669E-8263-45CE-BD85-8DC48F69A218}"/>
              </a:ext>
            </a:extLst>
          </p:cNvPr>
          <p:cNvCxnSpPr/>
          <p:nvPr/>
        </p:nvCxnSpPr>
        <p:spPr>
          <a:xfrm>
            <a:off x="7197725" y="4213225"/>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DD072D71-E943-478E-B66A-274EF55FF579}"/>
              </a:ext>
            </a:extLst>
          </p:cNvPr>
          <p:cNvCxnSpPr/>
          <p:nvPr/>
        </p:nvCxnSpPr>
        <p:spPr>
          <a:xfrm>
            <a:off x="7197725" y="4313237"/>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B0C2CA8C-EEEF-413F-A14C-313DEAF1F4A9}"/>
              </a:ext>
            </a:extLst>
          </p:cNvPr>
          <p:cNvCxnSpPr/>
          <p:nvPr/>
        </p:nvCxnSpPr>
        <p:spPr>
          <a:xfrm>
            <a:off x="7197725" y="4422774"/>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55A01E6D-832C-4AF5-8AA0-9C1401C5455C}"/>
              </a:ext>
            </a:extLst>
          </p:cNvPr>
          <p:cNvCxnSpPr/>
          <p:nvPr/>
        </p:nvCxnSpPr>
        <p:spPr>
          <a:xfrm>
            <a:off x="7197725" y="4975225"/>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F076B99E-24A2-4FB2-9F2D-66BF1E47B06C}"/>
              </a:ext>
            </a:extLst>
          </p:cNvPr>
          <p:cNvCxnSpPr/>
          <p:nvPr/>
        </p:nvCxnSpPr>
        <p:spPr>
          <a:xfrm>
            <a:off x="7197725" y="5075237"/>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FE67F1E8-69B3-4ED6-90EC-59313300102E}"/>
              </a:ext>
            </a:extLst>
          </p:cNvPr>
          <p:cNvCxnSpPr/>
          <p:nvPr/>
        </p:nvCxnSpPr>
        <p:spPr>
          <a:xfrm>
            <a:off x="7197725" y="5184774"/>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1F5449B3-01D7-471A-AC20-C6BDE57C3541}"/>
              </a:ext>
            </a:extLst>
          </p:cNvPr>
          <p:cNvCxnSpPr/>
          <p:nvPr/>
        </p:nvCxnSpPr>
        <p:spPr>
          <a:xfrm>
            <a:off x="7197725" y="5289550"/>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9E681A72-F7FB-4303-8EF1-621A1C96B16F}"/>
              </a:ext>
            </a:extLst>
          </p:cNvPr>
          <p:cNvCxnSpPr/>
          <p:nvPr/>
        </p:nvCxnSpPr>
        <p:spPr>
          <a:xfrm>
            <a:off x="7197725" y="5389562"/>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BE9C9A75-418A-46A5-AD7C-E0F22DC97F50}"/>
              </a:ext>
            </a:extLst>
          </p:cNvPr>
          <p:cNvCxnSpPr/>
          <p:nvPr/>
        </p:nvCxnSpPr>
        <p:spPr>
          <a:xfrm>
            <a:off x="7197725" y="5499099"/>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87BD5727-DBC1-4885-A9A2-45945B315197}"/>
              </a:ext>
            </a:extLst>
          </p:cNvPr>
          <p:cNvCxnSpPr/>
          <p:nvPr/>
        </p:nvCxnSpPr>
        <p:spPr>
          <a:xfrm>
            <a:off x="7197725" y="5608638"/>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5CDB1ED2-F9B0-4FF6-A120-75A0DEB6CCA1}"/>
              </a:ext>
            </a:extLst>
          </p:cNvPr>
          <p:cNvCxnSpPr/>
          <p:nvPr/>
        </p:nvCxnSpPr>
        <p:spPr>
          <a:xfrm>
            <a:off x="7197725" y="5708650"/>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id="{2664F748-7551-4283-925A-ECD13EC7E5B9}"/>
              </a:ext>
            </a:extLst>
          </p:cNvPr>
          <p:cNvCxnSpPr/>
          <p:nvPr/>
        </p:nvCxnSpPr>
        <p:spPr>
          <a:xfrm>
            <a:off x="7197725" y="5818187"/>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CuadroTexto 66">
            <a:extLst>
              <a:ext uri="{FF2B5EF4-FFF2-40B4-BE49-F238E27FC236}">
                <a16:creationId xmlns:a16="http://schemas.microsoft.com/office/drawing/2014/main" id="{211F5889-B17F-4FAD-979E-5DBF39B48A2B}"/>
              </a:ext>
            </a:extLst>
          </p:cNvPr>
          <p:cNvSpPr txBox="1"/>
          <p:nvPr/>
        </p:nvSpPr>
        <p:spPr>
          <a:xfrm>
            <a:off x="7565298" y="2674921"/>
            <a:ext cx="378530" cy="738664"/>
          </a:xfrm>
          <a:prstGeom prst="rect">
            <a:avLst/>
          </a:prstGeom>
          <a:noFill/>
        </p:spPr>
        <p:txBody>
          <a:bodyPr wrap="square" rtlCol="0">
            <a:spAutoFit/>
          </a:bodyPr>
          <a:lstStyle/>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15</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16</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19</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22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24</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28</a:t>
            </a:r>
          </a:p>
        </p:txBody>
      </p:sp>
      <p:sp>
        <p:nvSpPr>
          <p:cNvPr id="68" name="CuadroTexto 67">
            <a:extLst>
              <a:ext uri="{FF2B5EF4-FFF2-40B4-BE49-F238E27FC236}">
                <a16:creationId xmlns:a16="http://schemas.microsoft.com/office/drawing/2014/main" id="{1182FACA-F8F6-4BF2-A8BE-09581E554457}"/>
              </a:ext>
            </a:extLst>
          </p:cNvPr>
          <p:cNvSpPr txBox="1"/>
          <p:nvPr/>
        </p:nvSpPr>
        <p:spPr>
          <a:xfrm>
            <a:off x="7591594" y="3758537"/>
            <a:ext cx="378530" cy="738664"/>
          </a:xfrm>
          <a:prstGeom prst="rect">
            <a:avLst/>
          </a:prstGeom>
          <a:noFill/>
        </p:spPr>
        <p:txBody>
          <a:bodyPr wrap="square" rtlCol="0">
            <a:spAutoFit/>
          </a:bodyPr>
          <a:lstStyle/>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32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36</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39</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40</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42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49</a:t>
            </a:r>
          </a:p>
        </p:txBody>
      </p:sp>
      <p:sp>
        <p:nvSpPr>
          <p:cNvPr id="69" name="CuadroTexto 68">
            <a:extLst>
              <a:ext uri="{FF2B5EF4-FFF2-40B4-BE49-F238E27FC236}">
                <a16:creationId xmlns:a16="http://schemas.microsoft.com/office/drawing/2014/main" id="{1F46EAB8-718F-4816-97C6-3545D13F31B2}"/>
              </a:ext>
            </a:extLst>
          </p:cNvPr>
          <p:cNvSpPr txBox="1"/>
          <p:nvPr/>
        </p:nvSpPr>
        <p:spPr>
          <a:xfrm>
            <a:off x="7591594" y="4831928"/>
            <a:ext cx="378530" cy="1061829"/>
          </a:xfrm>
          <a:prstGeom prst="rect">
            <a:avLst/>
          </a:prstGeom>
          <a:noFill/>
        </p:spPr>
        <p:txBody>
          <a:bodyPr wrap="square" rtlCol="0">
            <a:spAutoFit/>
          </a:bodyPr>
          <a:lstStyle/>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53</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55</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58</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60</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61</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69</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70</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72</a:t>
            </a:r>
          </a:p>
        </p:txBody>
      </p:sp>
      <p:sp>
        <p:nvSpPr>
          <p:cNvPr id="70" name="Elipse 69">
            <a:extLst>
              <a:ext uri="{FF2B5EF4-FFF2-40B4-BE49-F238E27FC236}">
                <a16:creationId xmlns:a16="http://schemas.microsoft.com/office/drawing/2014/main" id="{8B65E4F4-EC5A-4DFE-BA7B-1F4C28300F30}"/>
              </a:ext>
            </a:extLst>
          </p:cNvPr>
          <p:cNvSpPr/>
          <p:nvPr/>
        </p:nvSpPr>
        <p:spPr>
          <a:xfrm>
            <a:off x="4508205" y="2697062"/>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71" name="Elipse 70">
            <a:extLst>
              <a:ext uri="{FF2B5EF4-FFF2-40B4-BE49-F238E27FC236}">
                <a16:creationId xmlns:a16="http://schemas.microsoft.com/office/drawing/2014/main" id="{DE2B769C-48FA-4D0C-A970-D22BFFD148DA}"/>
              </a:ext>
            </a:extLst>
          </p:cNvPr>
          <p:cNvSpPr/>
          <p:nvPr/>
        </p:nvSpPr>
        <p:spPr>
          <a:xfrm>
            <a:off x="810447" y="314482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50" name="CuadroTexto 49">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11</a:t>
            </a:r>
          </a:p>
        </p:txBody>
      </p:sp>
      <p:sp>
        <p:nvSpPr>
          <p:cNvPr id="72" name="CuadroTexto 71">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sp>
        <p:nvSpPr>
          <p:cNvPr id="73" name="CuadroTexto 72">
            <a:extLst>
              <a:ext uri="{FF2B5EF4-FFF2-40B4-BE49-F238E27FC236}">
                <a16:creationId xmlns:a16="http://schemas.microsoft.com/office/drawing/2014/main" id="{5B0E0582-B3FF-440C-8A6E-013752BBAC6B}"/>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grpSp>
        <p:nvGrpSpPr>
          <p:cNvPr id="53" name="Grupo 52">
            <a:extLst>
              <a:ext uri="{FF2B5EF4-FFF2-40B4-BE49-F238E27FC236}">
                <a16:creationId xmlns:a16="http://schemas.microsoft.com/office/drawing/2014/main" id="{475787A9-5C65-48C3-920D-46836A204E5B}"/>
              </a:ext>
            </a:extLst>
          </p:cNvPr>
          <p:cNvGrpSpPr/>
          <p:nvPr/>
        </p:nvGrpSpPr>
        <p:grpSpPr>
          <a:xfrm>
            <a:off x="-3428" y="587154"/>
            <a:ext cx="800870" cy="251021"/>
            <a:chOff x="-3428" y="587154"/>
            <a:chExt cx="800870" cy="251021"/>
          </a:xfrm>
        </p:grpSpPr>
        <p:grpSp>
          <p:nvGrpSpPr>
            <p:cNvPr id="74" name="Grupo 73">
              <a:extLst>
                <a:ext uri="{FF2B5EF4-FFF2-40B4-BE49-F238E27FC236}">
                  <a16:creationId xmlns:a16="http://schemas.microsoft.com/office/drawing/2014/main" id="{6E53DC4D-BD7E-4E1D-AF3F-4012837197C9}"/>
                </a:ext>
              </a:extLst>
            </p:cNvPr>
            <p:cNvGrpSpPr/>
            <p:nvPr/>
          </p:nvGrpSpPr>
          <p:grpSpPr>
            <a:xfrm>
              <a:off x="-3428" y="587154"/>
              <a:ext cx="800870" cy="251021"/>
              <a:chOff x="-3428" y="587154"/>
              <a:chExt cx="800870" cy="251021"/>
            </a:xfrm>
          </p:grpSpPr>
          <p:sp>
            <p:nvSpPr>
              <p:cNvPr id="76" name="Flecha: pentágono 75">
                <a:extLst>
                  <a:ext uri="{FF2B5EF4-FFF2-40B4-BE49-F238E27FC236}">
                    <a16:creationId xmlns:a16="http://schemas.microsoft.com/office/drawing/2014/main" id="{319271F2-8F52-42DF-8FC1-15CC94B32C0B}"/>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77" name="CuadroTexto 76">
                <a:extLst>
                  <a:ext uri="{FF2B5EF4-FFF2-40B4-BE49-F238E27FC236}">
                    <a16:creationId xmlns:a16="http://schemas.microsoft.com/office/drawing/2014/main" id="{9FF648C8-C183-4E45-8848-09D88A0FF334}"/>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75" name="Flecha: pentágono 74">
              <a:extLst>
                <a:ext uri="{FF2B5EF4-FFF2-40B4-BE49-F238E27FC236}">
                  <a16:creationId xmlns:a16="http://schemas.microsoft.com/office/drawing/2014/main" id="{965BDE16-190D-423D-A454-2BE8D312CC77}"/>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339362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Lista de figuras</a:t>
            </a:r>
            <a:endParaRPr lang="es-CO" dirty="0">
              <a:solidFill>
                <a:sysClr val="windowText" lastClr="000000"/>
              </a:solidFill>
            </a:endParaRP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3" name="Rectángulo 42">
            <a:extLst>
              <a:ext uri="{FF2B5EF4-FFF2-40B4-BE49-F238E27FC236}">
                <a16:creationId xmlns:a16="http://schemas.microsoft.com/office/drawing/2014/main" id="{A7007210-AAF1-41F7-9C74-5EC77162F307}"/>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Lista de figuras</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E665E329-8F7C-498D-89F3-7B58A469D261}"/>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5" name="CuadroTexto 44">
            <a:extLst>
              <a:ext uri="{FF2B5EF4-FFF2-40B4-BE49-F238E27FC236}">
                <a16:creationId xmlns:a16="http://schemas.microsoft.com/office/drawing/2014/main" id="{42F4112D-496F-475B-AB71-657DC7352535}"/>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Lista de figuras (opcional)</a:t>
            </a:r>
          </a:p>
        </p:txBody>
      </p:sp>
      <p:sp>
        <p:nvSpPr>
          <p:cNvPr id="46" name="CuadroTexto 45">
            <a:extLst>
              <a:ext uri="{FF2B5EF4-FFF2-40B4-BE49-F238E27FC236}">
                <a16:creationId xmlns:a16="http://schemas.microsoft.com/office/drawing/2014/main" id="{4EE3CE63-DE84-47D4-A907-C2206C120ED5}"/>
              </a:ext>
            </a:extLst>
          </p:cNvPr>
          <p:cNvSpPr txBox="1"/>
          <p:nvPr/>
        </p:nvSpPr>
        <p:spPr>
          <a:xfrm>
            <a:off x="1090355" y="1990489"/>
            <a:ext cx="2349529" cy="2492990"/>
          </a:xfrm>
          <a:prstGeom prst="rect">
            <a:avLst/>
          </a:prstGeom>
          <a:noFill/>
        </p:spPr>
        <p:txBody>
          <a:bodyPr wrap="square" rtlCol="0">
            <a:spAutoFit/>
          </a:bodyPr>
          <a:lstStyle/>
          <a:p>
            <a:r>
              <a:rPr lang="es-CO" sz="900" dirty="0">
                <a:solidFill>
                  <a:schemeClr val="tx1">
                    <a:lumMod val="65000"/>
                    <a:lumOff val="35000"/>
                  </a:schemeClr>
                </a:solidFill>
              </a:rPr>
              <a:t>Si la compilación tiene muchas figuras es recomendable hacer una lista que permitan su fácil ubicación.</a:t>
            </a:r>
          </a:p>
          <a:p>
            <a:endParaRPr lang="es-CO" sz="900" dirty="0">
              <a:solidFill>
                <a:schemeClr val="tx1">
                  <a:lumMod val="65000"/>
                  <a:lumOff val="35000"/>
                </a:schemeClr>
              </a:solidFill>
            </a:endParaRPr>
          </a:p>
          <a:p>
            <a:r>
              <a:rPr lang="es-CO" sz="900" dirty="0">
                <a:solidFill>
                  <a:schemeClr val="tx1">
                    <a:lumMod val="65000"/>
                    <a:lumOff val="35000"/>
                  </a:schemeClr>
                </a:solidFill>
              </a:rPr>
              <a:t>Las figuras deben seguir el estilo de las normas de citación que acogió la compilación (</a:t>
            </a:r>
            <a:r>
              <a:rPr lang="it-IT" sz="900" dirty="0">
                <a:solidFill>
                  <a:schemeClr val="tx1">
                    <a:lumMod val="65000"/>
                    <a:lumOff val="35000"/>
                  </a:schemeClr>
                </a:solidFill>
              </a:rPr>
              <a:t>APA 7ma Ed. o IEEE).</a:t>
            </a:r>
          </a:p>
          <a:p>
            <a:endParaRPr lang="it-IT" sz="900" dirty="0">
              <a:solidFill>
                <a:schemeClr val="tx1">
                  <a:lumMod val="65000"/>
                  <a:lumOff val="35000"/>
                </a:schemeClr>
              </a:solidFill>
            </a:endParaRPr>
          </a:p>
          <a:p>
            <a:r>
              <a:rPr lang="es-CO" sz="1200" dirty="0">
                <a:solidFill>
                  <a:schemeClr val="accent5">
                    <a:lumMod val="50000"/>
                  </a:schemeClr>
                </a:solidFill>
                <a:latin typeface="Times New Roman" panose="02020603050405020304" pitchFamily="18" charset="0"/>
                <a:cs typeface="Times New Roman" panose="02020603050405020304" pitchFamily="18" charset="0"/>
              </a:rPr>
              <a:t>Numeración de figuras</a:t>
            </a:r>
          </a:p>
          <a:p>
            <a:r>
              <a:rPr lang="es-CO" sz="900" dirty="0">
                <a:solidFill>
                  <a:schemeClr val="tx1">
                    <a:lumMod val="65000"/>
                    <a:lumOff val="35000"/>
                  </a:schemeClr>
                </a:solidFill>
              </a:rPr>
              <a:t>En todo caso, enumérense las figuras con números arábigos de manera consecutiva y no utilice letras sufijas. Para la numeración, primero debe aparecer el numero del capítulo y luego el número de la figura. Por ejemplo, si es la figura 3 del capítulo 1 deberá nombrarse así: Figura 1.3.; si es la figura 7 del capítulo 2 deberá nombrarse así: Figura 2.7.</a:t>
            </a:r>
          </a:p>
        </p:txBody>
      </p:sp>
      <p:sp>
        <p:nvSpPr>
          <p:cNvPr id="38" name="CuadroTexto 37">
            <a:extLst>
              <a:ext uri="{FF2B5EF4-FFF2-40B4-BE49-F238E27FC236}">
                <a16:creationId xmlns:a16="http://schemas.microsoft.com/office/drawing/2014/main" id="{A3575C9E-7D73-4238-A214-801EDECC8066}"/>
              </a:ext>
            </a:extLst>
          </p:cNvPr>
          <p:cNvSpPr txBox="1"/>
          <p:nvPr/>
        </p:nvSpPr>
        <p:spPr>
          <a:xfrm>
            <a:off x="4870111" y="2470820"/>
            <a:ext cx="2843663" cy="3693319"/>
          </a:xfrm>
          <a:prstGeom prst="rect">
            <a:avLst/>
          </a:prstGeom>
          <a:noFill/>
        </p:spPr>
        <p:txBody>
          <a:bodyPr wrap="square" rtlCol="0">
            <a:spAutoFit/>
          </a:bodyPr>
          <a:lstStyle/>
          <a:p>
            <a:pPr>
              <a:spcAft>
                <a:spcPts val="600"/>
              </a:spcAft>
            </a:pPr>
            <a:r>
              <a:rPr lang="es-CO" sz="900" b="1" dirty="0">
                <a:latin typeface="Times New Roman" panose="02020603050405020304" pitchFamily="18" charset="0"/>
                <a:cs typeface="Times New Roman" panose="02020603050405020304" pitchFamily="18" charset="0"/>
              </a:rPr>
              <a:t>Capítulo 1</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1.1.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1.2.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1.3.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1.4.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1.5.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1.6.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endParaRPr lang="es-CO" sz="7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s-CO" sz="800" dirty="0">
                <a:latin typeface="Times New Roman" panose="02020603050405020304" pitchFamily="18" charset="0"/>
                <a:cs typeface="Times New Roman" panose="02020603050405020304" pitchFamily="18" charset="0"/>
              </a:rPr>
              <a:t> </a:t>
            </a:r>
          </a:p>
          <a:p>
            <a:pPr>
              <a:spcAft>
                <a:spcPts val="600"/>
              </a:spcAft>
            </a:pPr>
            <a:r>
              <a:rPr lang="es-CO" sz="900" b="1" dirty="0">
                <a:latin typeface="Times New Roman" panose="02020603050405020304" pitchFamily="18" charset="0"/>
                <a:cs typeface="Times New Roman" panose="02020603050405020304" pitchFamily="18" charset="0"/>
              </a:rPr>
              <a:t>Capítulo 2</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2.1.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2.2.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2.3.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2.4.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2.5.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2.6.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endParaRPr lang="es-CO" sz="7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s-CO" sz="800" i="1" dirty="0">
                <a:latin typeface="Times New Roman" panose="02020603050405020304" pitchFamily="18" charset="0"/>
                <a:cs typeface="Times New Roman" panose="02020603050405020304" pitchFamily="18" charset="0"/>
              </a:rPr>
              <a:t> </a:t>
            </a:r>
            <a:endParaRPr lang="es-CO" sz="800" dirty="0">
              <a:latin typeface="Times New Roman" panose="02020603050405020304" pitchFamily="18" charset="0"/>
              <a:cs typeface="Times New Roman" panose="02020603050405020304" pitchFamily="18" charset="0"/>
            </a:endParaRPr>
          </a:p>
          <a:p>
            <a:pPr>
              <a:spcAft>
                <a:spcPts val="600"/>
              </a:spcAft>
            </a:pPr>
            <a:r>
              <a:rPr lang="es-CO" sz="900" b="1" dirty="0">
                <a:latin typeface="Times New Roman" panose="02020603050405020304" pitchFamily="18" charset="0"/>
                <a:cs typeface="Times New Roman" panose="02020603050405020304" pitchFamily="18" charset="0"/>
              </a:rPr>
              <a:t>Capítulo 3</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3.1.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3.2.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3.3.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3.4.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3.5.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3.6.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3.7.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3.8.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Figura 3.9. </a:t>
            </a:r>
            <a:r>
              <a:rPr lang="es-CO" sz="700" dirty="0">
                <a:latin typeface="Times New Roman" panose="02020603050405020304" pitchFamily="18" charset="0"/>
                <a:cs typeface="Times New Roman" panose="02020603050405020304" pitchFamily="18" charset="0"/>
              </a:rPr>
              <a:t>Lorem </a:t>
            </a:r>
            <a:r>
              <a:rPr lang="es-CO" sz="700" dirty="0" err="1">
                <a:latin typeface="Times New Roman" panose="02020603050405020304" pitchFamily="18" charset="0"/>
                <a:cs typeface="Times New Roman" panose="02020603050405020304" pitchFamily="18" charset="0"/>
              </a:rPr>
              <a:t>Ipsum</a:t>
            </a:r>
            <a:r>
              <a:rPr lang="es-CO" sz="700" dirty="0">
                <a:latin typeface="Times New Roman" panose="02020603050405020304" pitchFamily="18" charset="0"/>
                <a:cs typeface="Times New Roman" panose="02020603050405020304" pitchFamily="18" charset="0"/>
              </a:rPr>
              <a:t> es simplemente el texto de relleno</a:t>
            </a:r>
            <a:r>
              <a:rPr lang="es-CO" sz="7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85725"/>
            <a:endParaRPr lang="es-CO" sz="7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39" name="Conector recto 38">
            <a:extLst>
              <a:ext uri="{FF2B5EF4-FFF2-40B4-BE49-F238E27FC236}">
                <a16:creationId xmlns:a16="http://schemas.microsoft.com/office/drawing/2014/main" id="{EA7B063A-4DC9-4DCB-AF69-E6B1E3027369}"/>
              </a:ext>
            </a:extLst>
          </p:cNvPr>
          <p:cNvCxnSpPr/>
          <p:nvPr/>
        </p:nvCxnSpPr>
        <p:spPr>
          <a:xfrm>
            <a:off x="7197725" y="2813050"/>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ED7AD317-763F-4585-A422-9D3F133B0A81}"/>
              </a:ext>
            </a:extLst>
          </p:cNvPr>
          <p:cNvCxnSpPr/>
          <p:nvPr/>
        </p:nvCxnSpPr>
        <p:spPr>
          <a:xfrm>
            <a:off x="7197725" y="2913062"/>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54C693C7-5E64-4AD0-AA09-41E561F38258}"/>
              </a:ext>
            </a:extLst>
          </p:cNvPr>
          <p:cNvCxnSpPr/>
          <p:nvPr/>
        </p:nvCxnSpPr>
        <p:spPr>
          <a:xfrm>
            <a:off x="7197725" y="3022599"/>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18F92CF8-782C-4908-A0FF-3F9E709625EC}"/>
              </a:ext>
            </a:extLst>
          </p:cNvPr>
          <p:cNvCxnSpPr/>
          <p:nvPr/>
        </p:nvCxnSpPr>
        <p:spPr>
          <a:xfrm>
            <a:off x="7197725" y="3127375"/>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28A806CD-54BA-4D22-A645-19626031F73F}"/>
              </a:ext>
            </a:extLst>
          </p:cNvPr>
          <p:cNvCxnSpPr/>
          <p:nvPr/>
        </p:nvCxnSpPr>
        <p:spPr>
          <a:xfrm>
            <a:off x="7197725" y="3227387"/>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8510E998-4B24-4B64-8801-D6768DB8928C}"/>
              </a:ext>
            </a:extLst>
          </p:cNvPr>
          <p:cNvCxnSpPr/>
          <p:nvPr/>
        </p:nvCxnSpPr>
        <p:spPr>
          <a:xfrm>
            <a:off x="7197725" y="3336924"/>
            <a:ext cx="504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A5CAF9D6-C7EE-44E3-AEA5-3F591BE6E059}"/>
              </a:ext>
            </a:extLst>
          </p:cNvPr>
          <p:cNvCxnSpPr/>
          <p:nvPr/>
        </p:nvCxnSpPr>
        <p:spPr>
          <a:xfrm>
            <a:off x="7223125" y="3898900"/>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6481B76B-4440-4CFD-8603-A73DCBA087B3}"/>
              </a:ext>
            </a:extLst>
          </p:cNvPr>
          <p:cNvCxnSpPr/>
          <p:nvPr/>
        </p:nvCxnSpPr>
        <p:spPr>
          <a:xfrm>
            <a:off x="7223125" y="3998912"/>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559077CA-1745-4DEE-B709-B7A9E010F449}"/>
              </a:ext>
            </a:extLst>
          </p:cNvPr>
          <p:cNvCxnSpPr/>
          <p:nvPr/>
        </p:nvCxnSpPr>
        <p:spPr>
          <a:xfrm>
            <a:off x="7223125" y="4108449"/>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B694669E-8263-45CE-BD85-8DC48F69A218}"/>
              </a:ext>
            </a:extLst>
          </p:cNvPr>
          <p:cNvCxnSpPr/>
          <p:nvPr/>
        </p:nvCxnSpPr>
        <p:spPr>
          <a:xfrm>
            <a:off x="7223125" y="4213225"/>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DD072D71-E943-478E-B66A-274EF55FF579}"/>
              </a:ext>
            </a:extLst>
          </p:cNvPr>
          <p:cNvCxnSpPr/>
          <p:nvPr/>
        </p:nvCxnSpPr>
        <p:spPr>
          <a:xfrm>
            <a:off x="7223125" y="4313237"/>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B0C2CA8C-EEEF-413F-A14C-313DEAF1F4A9}"/>
              </a:ext>
            </a:extLst>
          </p:cNvPr>
          <p:cNvCxnSpPr/>
          <p:nvPr/>
        </p:nvCxnSpPr>
        <p:spPr>
          <a:xfrm>
            <a:off x="7223125" y="4422774"/>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55A01E6D-832C-4AF5-8AA0-9C1401C5455C}"/>
              </a:ext>
            </a:extLst>
          </p:cNvPr>
          <p:cNvCxnSpPr/>
          <p:nvPr/>
        </p:nvCxnSpPr>
        <p:spPr>
          <a:xfrm>
            <a:off x="7223125" y="4975225"/>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F076B99E-24A2-4FB2-9F2D-66BF1E47B06C}"/>
              </a:ext>
            </a:extLst>
          </p:cNvPr>
          <p:cNvCxnSpPr/>
          <p:nvPr/>
        </p:nvCxnSpPr>
        <p:spPr>
          <a:xfrm>
            <a:off x="7223125" y="5075237"/>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FE67F1E8-69B3-4ED6-90EC-59313300102E}"/>
              </a:ext>
            </a:extLst>
          </p:cNvPr>
          <p:cNvCxnSpPr/>
          <p:nvPr/>
        </p:nvCxnSpPr>
        <p:spPr>
          <a:xfrm>
            <a:off x="7223125" y="5184774"/>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1F5449B3-01D7-471A-AC20-C6BDE57C3541}"/>
              </a:ext>
            </a:extLst>
          </p:cNvPr>
          <p:cNvCxnSpPr/>
          <p:nvPr/>
        </p:nvCxnSpPr>
        <p:spPr>
          <a:xfrm>
            <a:off x="7223125" y="5289550"/>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9E681A72-F7FB-4303-8EF1-621A1C96B16F}"/>
              </a:ext>
            </a:extLst>
          </p:cNvPr>
          <p:cNvCxnSpPr/>
          <p:nvPr/>
        </p:nvCxnSpPr>
        <p:spPr>
          <a:xfrm>
            <a:off x="7223125" y="5389562"/>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BE9C9A75-418A-46A5-AD7C-E0F22DC97F50}"/>
              </a:ext>
            </a:extLst>
          </p:cNvPr>
          <p:cNvCxnSpPr/>
          <p:nvPr/>
        </p:nvCxnSpPr>
        <p:spPr>
          <a:xfrm>
            <a:off x="7223125" y="5499099"/>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87BD5727-DBC1-4885-A9A2-45945B315197}"/>
              </a:ext>
            </a:extLst>
          </p:cNvPr>
          <p:cNvCxnSpPr/>
          <p:nvPr/>
        </p:nvCxnSpPr>
        <p:spPr>
          <a:xfrm>
            <a:off x="7223125" y="5608638"/>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5CDB1ED2-F9B0-4FF6-A120-75A0DEB6CCA1}"/>
              </a:ext>
            </a:extLst>
          </p:cNvPr>
          <p:cNvCxnSpPr/>
          <p:nvPr/>
        </p:nvCxnSpPr>
        <p:spPr>
          <a:xfrm>
            <a:off x="7223125" y="5708650"/>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id="{2664F748-7551-4283-925A-ECD13EC7E5B9}"/>
              </a:ext>
            </a:extLst>
          </p:cNvPr>
          <p:cNvCxnSpPr/>
          <p:nvPr/>
        </p:nvCxnSpPr>
        <p:spPr>
          <a:xfrm>
            <a:off x="7223125" y="5818187"/>
            <a:ext cx="468000" cy="0"/>
          </a:xfrm>
          <a:prstGeom prst="line">
            <a:avLst/>
          </a:prstGeom>
          <a:ln w="31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CuadroTexto 66">
            <a:extLst>
              <a:ext uri="{FF2B5EF4-FFF2-40B4-BE49-F238E27FC236}">
                <a16:creationId xmlns:a16="http://schemas.microsoft.com/office/drawing/2014/main" id="{211F5889-B17F-4FAD-979E-5DBF39B48A2B}"/>
              </a:ext>
            </a:extLst>
          </p:cNvPr>
          <p:cNvSpPr txBox="1"/>
          <p:nvPr/>
        </p:nvSpPr>
        <p:spPr>
          <a:xfrm>
            <a:off x="7565298" y="2674921"/>
            <a:ext cx="378530" cy="738664"/>
          </a:xfrm>
          <a:prstGeom prst="rect">
            <a:avLst/>
          </a:prstGeom>
          <a:noFill/>
        </p:spPr>
        <p:txBody>
          <a:bodyPr wrap="square" rtlCol="0">
            <a:spAutoFit/>
          </a:bodyPr>
          <a:lstStyle/>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15</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16</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19</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22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24</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28</a:t>
            </a:r>
          </a:p>
        </p:txBody>
      </p:sp>
      <p:sp>
        <p:nvSpPr>
          <p:cNvPr id="68" name="CuadroTexto 67">
            <a:extLst>
              <a:ext uri="{FF2B5EF4-FFF2-40B4-BE49-F238E27FC236}">
                <a16:creationId xmlns:a16="http://schemas.microsoft.com/office/drawing/2014/main" id="{1182FACA-F8F6-4BF2-A8BE-09581E554457}"/>
              </a:ext>
            </a:extLst>
          </p:cNvPr>
          <p:cNvSpPr txBox="1"/>
          <p:nvPr/>
        </p:nvSpPr>
        <p:spPr>
          <a:xfrm>
            <a:off x="7591594" y="3758537"/>
            <a:ext cx="378530" cy="738664"/>
          </a:xfrm>
          <a:prstGeom prst="rect">
            <a:avLst/>
          </a:prstGeom>
          <a:noFill/>
        </p:spPr>
        <p:txBody>
          <a:bodyPr wrap="square" rtlCol="0">
            <a:spAutoFit/>
          </a:bodyPr>
          <a:lstStyle/>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32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36</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39</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40</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42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49</a:t>
            </a:r>
          </a:p>
        </p:txBody>
      </p:sp>
      <p:sp>
        <p:nvSpPr>
          <p:cNvPr id="69" name="CuadroTexto 68">
            <a:extLst>
              <a:ext uri="{FF2B5EF4-FFF2-40B4-BE49-F238E27FC236}">
                <a16:creationId xmlns:a16="http://schemas.microsoft.com/office/drawing/2014/main" id="{1F46EAB8-718F-4816-97C6-3545D13F31B2}"/>
              </a:ext>
            </a:extLst>
          </p:cNvPr>
          <p:cNvSpPr txBox="1"/>
          <p:nvPr/>
        </p:nvSpPr>
        <p:spPr>
          <a:xfrm>
            <a:off x="7591594" y="4831928"/>
            <a:ext cx="378530" cy="1061829"/>
          </a:xfrm>
          <a:prstGeom prst="rect">
            <a:avLst/>
          </a:prstGeom>
          <a:noFill/>
        </p:spPr>
        <p:txBody>
          <a:bodyPr wrap="square" rtlCol="0">
            <a:spAutoFit/>
          </a:bodyPr>
          <a:lstStyle/>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52</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53</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55</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58</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60</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61</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69</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70</a:t>
            </a:r>
          </a:p>
          <a:p>
            <a:pPr marL="85725"/>
            <a:r>
              <a:rPr lang="es-CO" sz="700" dirty="0">
                <a:solidFill>
                  <a:schemeClr val="tx1">
                    <a:lumMod val="75000"/>
                    <a:lumOff val="25000"/>
                  </a:schemeClr>
                </a:solidFill>
                <a:latin typeface="Times New Roman" panose="02020603050405020304" pitchFamily="18" charset="0"/>
                <a:cs typeface="Times New Roman" panose="02020603050405020304" pitchFamily="18" charset="0"/>
              </a:rPr>
              <a:t>72</a:t>
            </a:r>
          </a:p>
        </p:txBody>
      </p:sp>
      <p:sp>
        <p:nvSpPr>
          <p:cNvPr id="70" name="Elipse 69">
            <a:extLst>
              <a:ext uri="{FF2B5EF4-FFF2-40B4-BE49-F238E27FC236}">
                <a16:creationId xmlns:a16="http://schemas.microsoft.com/office/drawing/2014/main" id="{8B65E4F4-EC5A-4DFE-BA7B-1F4C28300F30}"/>
              </a:ext>
            </a:extLst>
          </p:cNvPr>
          <p:cNvSpPr/>
          <p:nvPr/>
        </p:nvSpPr>
        <p:spPr>
          <a:xfrm>
            <a:off x="4508205" y="2697062"/>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71" name="Elipse 70">
            <a:extLst>
              <a:ext uri="{FF2B5EF4-FFF2-40B4-BE49-F238E27FC236}">
                <a16:creationId xmlns:a16="http://schemas.microsoft.com/office/drawing/2014/main" id="{DE2B769C-48FA-4D0C-A970-D22BFFD148DA}"/>
              </a:ext>
            </a:extLst>
          </p:cNvPr>
          <p:cNvSpPr/>
          <p:nvPr/>
        </p:nvSpPr>
        <p:spPr>
          <a:xfrm>
            <a:off x="810447" y="314482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72" name="CuadroTexto 71">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12</a:t>
            </a:r>
          </a:p>
        </p:txBody>
      </p:sp>
      <p:sp>
        <p:nvSpPr>
          <p:cNvPr id="73" name="CuadroTexto 72">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sp>
        <p:nvSpPr>
          <p:cNvPr id="74" name="CuadroTexto 73">
            <a:extLst>
              <a:ext uri="{FF2B5EF4-FFF2-40B4-BE49-F238E27FC236}">
                <a16:creationId xmlns:a16="http://schemas.microsoft.com/office/drawing/2014/main" id="{5B0E0582-B3FF-440C-8A6E-013752BBAC6B}"/>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grpSp>
        <p:nvGrpSpPr>
          <p:cNvPr id="50" name="Grupo 49">
            <a:extLst>
              <a:ext uri="{FF2B5EF4-FFF2-40B4-BE49-F238E27FC236}">
                <a16:creationId xmlns:a16="http://schemas.microsoft.com/office/drawing/2014/main" id="{8950DCEC-93F9-43B5-B7D1-2515D4795D14}"/>
              </a:ext>
            </a:extLst>
          </p:cNvPr>
          <p:cNvGrpSpPr/>
          <p:nvPr/>
        </p:nvGrpSpPr>
        <p:grpSpPr>
          <a:xfrm>
            <a:off x="-3428" y="587154"/>
            <a:ext cx="800870" cy="251021"/>
            <a:chOff x="-3428" y="587154"/>
            <a:chExt cx="800870" cy="251021"/>
          </a:xfrm>
        </p:grpSpPr>
        <p:grpSp>
          <p:nvGrpSpPr>
            <p:cNvPr id="53" name="Grupo 52">
              <a:extLst>
                <a:ext uri="{FF2B5EF4-FFF2-40B4-BE49-F238E27FC236}">
                  <a16:creationId xmlns:a16="http://schemas.microsoft.com/office/drawing/2014/main" id="{276BEBF7-0E0C-4098-8855-1F2A56E81FFB}"/>
                </a:ext>
              </a:extLst>
            </p:cNvPr>
            <p:cNvGrpSpPr/>
            <p:nvPr/>
          </p:nvGrpSpPr>
          <p:grpSpPr>
            <a:xfrm>
              <a:off x="-3428" y="587154"/>
              <a:ext cx="800870" cy="251021"/>
              <a:chOff x="-3428" y="587154"/>
              <a:chExt cx="800870" cy="251021"/>
            </a:xfrm>
          </p:grpSpPr>
          <p:sp>
            <p:nvSpPr>
              <p:cNvPr id="76" name="Flecha: pentágono 75">
                <a:extLst>
                  <a:ext uri="{FF2B5EF4-FFF2-40B4-BE49-F238E27FC236}">
                    <a16:creationId xmlns:a16="http://schemas.microsoft.com/office/drawing/2014/main" id="{0C06F159-699D-4987-A979-E3CE4C4024F8}"/>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77" name="CuadroTexto 76">
                <a:extLst>
                  <a:ext uri="{FF2B5EF4-FFF2-40B4-BE49-F238E27FC236}">
                    <a16:creationId xmlns:a16="http://schemas.microsoft.com/office/drawing/2014/main" id="{A4C669F1-E9DE-4224-993F-0F8E6B8D4C7B}"/>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75" name="Flecha: pentágono 74">
              <a:extLst>
                <a:ext uri="{FF2B5EF4-FFF2-40B4-BE49-F238E27FC236}">
                  <a16:creationId xmlns:a16="http://schemas.microsoft.com/office/drawing/2014/main" id="{1D512225-91B0-443E-8121-0790C56FC454}"/>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252973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Lista de abreviaturas</a:t>
            </a:r>
            <a:endParaRPr lang="es-CO" dirty="0">
              <a:solidFill>
                <a:sysClr val="windowText" lastClr="000000"/>
              </a:solidFill>
            </a:endParaRP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3" name="Rectángulo 42">
            <a:extLst>
              <a:ext uri="{FF2B5EF4-FFF2-40B4-BE49-F238E27FC236}">
                <a16:creationId xmlns:a16="http://schemas.microsoft.com/office/drawing/2014/main" id="{A7007210-AAF1-41F7-9C74-5EC77162F307}"/>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Lista de abreviaturas</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E665E329-8F7C-498D-89F3-7B58A469D261}"/>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5" name="CuadroTexto 44">
            <a:extLst>
              <a:ext uri="{FF2B5EF4-FFF2-40B4-BE49-F238E27FC236}">
                <a16:creationId xmlns:a16="http://schemas.microsoft.com/office/drawing/2014/main" id="{42F4112D-496F-475B-AB71-657DC7352535}"/>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Lista de abreviaturas (opcional)</a:t>
            </a:r>
          </a:p>
        </p:txBody>
      </p:sp>
      <p:sp>
        <p:nvSpPr>
          <p:cNvPr id="46" name="CuadroTexto 45">
            <a:extLst>
              <a:ext uri="{FF2B5EF4-FFF2-40B4-BE49-F238E27FC236}">
                <a16:creationId xmlns:a16="http://schemas.microsoft.com/office/drawing/2014/main" id="{4EE3CE63-DE84-47D4-A907-C2206C120ED5}"/>
              </a:ext>
            </a:extLst>
          </p:cNvPr>
          <p:cNvSpPr txBox="1"/>
          <p:nvPr/>
        </p:nvSpPr>
        <p:spPr>
          <a:xfrm>
            <a:off x="1090355" y="1990489"/>
            <a:ext cx="2349529" cy="646331"/>
          </a:xfrm>
          <a:prstGeom prst="rect">
            <a:avLst/>
          </a:prstGeom>
          <a:noFill/>
        </p:spPr>
        <p:txBody>
          <a:bodyPr wrap="square" rtlCol="0">
            <a:spAutoFit/>
          </a:bodyPr>
          <a:lstStyle/>
          <a:p>
            <a:r>
              <a:rPr lang="es-CO" sz="900" dirty="0">
                <a:solidFill>
                  <a:schemeClr val="tx1">
                    <a:lumMod val="65000"/>
                    <a:lumOff val="35000"/>
                  </a:schemeClr>
                </a:solidFill>
              </a:rPr>
              <a:t>Se recomienda una lista de abreviaturas (o de símbolos) si son numerosas y se encuentran dispersas a lo largo de la obra, para una mayor comprensión de los lectores.</a:t>
            </a:r>
          </a:p>
        </p:txBody>
      </p:sp>
      <p:sp>
        <p:nvSpPr>
          <p:cNvPr id="38" name="CuadroTexto 37">
            <a:extLst>
              <a:ext uri="{FF2B5EF4-FFF2-40B4-BE49-F238E27FC236}">
                <a16:creationId xmlns:a16="http://schemas.microsoft.com/office/drawing/2014/main" id="{A3575C9E-7D73-4238-A214-801EDECC8066}"/>
              </a:ext>
            </a:extLst>
          </p:cNvPr>
          <p:cNvSpPr txBox="1"/>
          <p:nvPr/>
        </p:nvSpPr>
        <p:spPr>
          <a:xfrm>
            <a:off x="4870111" y="2470820"/>
            <a:ext cx="2843663" cy="3462486"/>
          </a:xfrm>
          <a:prstGeom prst="rect">
            <a:avLst/>
          </a:prstGeom>
          <a:noFill/>
        </p:spPr>
        <p:txBody>
          <a:bodyPr wrap="square" rtlCol="0">
            <a:spAutoFit/>
          </a:bodyPr>
          <a:lstStyle/>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a:p>
            <a:pPr algn="just">
              <a:spcAft>
                <a:spcPts val="600"/>
              </a:spcAft>
            </a:pPr>
            <a:r>
              <a:rPr lang="es-CO" sz="900" b="1" dirty="0">
                <a:latin typeface="Times New Roman" panose="02020603050405020304" pitchFamily="18" charset="0"/>
                <a:cs typeface="Times New Roman" panose="02020603050405020304" pitchFamily="18" charset="0"/>
              </a:rPr>
              <a:t>Lorem </a:t>
            </a:r>
            <a:r>
              <a:rPr lang="es-CO" sz="900" b="1" dirty="0" err="1">
                <a:latin typeface="Times New Roman" panose="02020603050405020304" pitchFamily="18" charset="0"/>
                <a:cs typeface="Times New Roman" panose="02020603050405020304" pitchFamily="18" charset="0"/>
              </a:rPr>
              <a:t>Ipsum</a:t>
            </a:r>
            <a:r>
              <a:rPr lang="es-CO" sz="900" b="1" dirty="0">
                <a:latin typeface="Times New Roman" panose="02020603050405020304" pitchFamily="18" charset="0"/>
                <a:cs typeface="Times New Roman" panose="02020603050405020304" pitchFamily="18" charset="0"/>
              </a:rPr>
              <a:t>	</a:t>
            </a:r>
            <a:r>
              <a:rPr lang="es-CO" sz="900" dirty="0">
                <a:latin typeface="Times New Roman" panose="02020603050405020304" pitchFamily="18" charset="0"/>
                <a:cs typeface="Times New Roman" panose="02020603050405020304" pitchFamily="18" charset="0"/>
              </a:rPr>
              <a:t> es simplemente el texto de relleno</a:t>
            </a:r>
          </a:p>
        </p:txBody>
      </p:sp>
      <p:sp>
        <p:nvSpPr>
          <p:cNvPr id="72" name="CuadroTexto 71">
            <a:extLst>
              <a:ext uri="{FF2B5EF4-FFF2-40B4-BE49-F238E27FC236}">
                <a16:creationId xmlns:a16="http://schemas.microsoft.com/office/drawing/2014/main" id="{5D8534AC-F534-4641-A7C9-17BA57A6BBA7}"/>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13</a:t>
            </a:r>
          </a:p>
        </p:txBody>
      </p:sp>
      <p:sp>
        <p:nvSpPr>
          <p:cNvPr id="73" name="CuadroTexto 72">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sp>
        <p:nvSpPr>
          <p:cNvPr id="74" name="CuadroTexto 73">
            <a:extLst>
              <a:ext uri="{FF2B5EF4-FFF2-40B4-BE49-F238E27FC236}">
                <a16:creationId xmlns:a16="http://schemas.microsoft.com/office/drawing/2014/main" id="{5B0E0582-B3FF-440C-8A6E-013752BBAC6B}"/>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grpSp>
        <p:nvGrpSpPr>
          <p:cNvPr id="17" name="Grupo 16">
            <a:extLst>
              <a:ext uri="{FF2B5EF4-FFF2-40B4-BE49-F238E27FC236}">
                <a16:creationId xmlns:a16="http://schemas.microsoft.com/office/drawing/2014/main" id="{0D2A1BAD-B631-480D-9026-CDA05F5CA987}"/>
              </a:ext>
            </a:extLst>
          </p:cNvPr>
          <p:cNvGrpSpPr/>
          <p:nvPr/>
        </p:nvGrpSpPr>
        <p:grpSpPr>
          <a:xfrm>
            <a:off x="-3428" y="587154"/>
            <a:ext cx="800870" cy="251021"/>
            <a:chOff x="-3428" y="587154"/>
            <a:chExt cx="800870" cy="251021"/>
          </a:xfrm>
        </p:grpSpPr>
        <p:grpSp>
          <p:nvGrpSpPr>
            <p:cNvPr id="18" name="Grupo 17">
              <a:extLst>
                <a:ext uri="{FF2B5EF4-FFF2-40B4-BE49-F238E27FC236}">
                  <a16:creationId xmlns:a16="http://schemas.microsoft.com/office/drawing/2014/main" id="{799C6855-C2E2-41FD-8B0C-A942355B84AA}"/>
                </a:ext>
              </a:extLst>
            </p:cNvPr>
            <p:cNvGrpSpPr/>
            <p:nvPr/>
          </p:nvGrpSpPr>
          <p:grpSpPr>
            <a:xfrm>
              <a:off x="-3428" y="587154"/>
              <a:ext cx="800870" cy="251021"/>
              <a:chOff x="-3428" y="587154"/>
              <a:chExt cx="800870" cy="251021"/>
            </a:xfrm>
          </p:grpSpPr>
          <p:sp>
            <p:nvSpPr>
              <p:cNvPr id="20" name="Flecha: pentágono 19">
                <a:extLst>
                  <a:ext uri="{FF2B5EF4-FFF2-40B4-BE49-F238E27FC236}">
                    <a16:creationId xmlns:a16="http://schemas.microsoft.com/office/drawing/2014/main" id="{4ED0DA8A-96C3-474D-9DDA-424B4490D950}"/>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1" name="CuadroTexto 20">
                <a:extLst>
                  <a:ext uri="{FF2B5EF4-FFF2-40B4-BE49-F238E27FC236}">
                    <a16:creationId xmlns:a16="http://schemas.microsoft.com/office/drawing/2014/main" id="{9ACB4854-C569-47B3-A907-1EB4B09898DC}"/>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19" name="Flecha: pentágono 18">
              <a:extLst>
                <a:ext uri="{FF2B5EF4-FFF2-40B4-BE49-F238E27FC236}">
                  <a16:creationId xmlns:a16="http://schemas.microsoft.com/office/drawing/2014/main" id="{CDFF3086-47ED-46D0-9010-9330144D3930}"/>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114119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Introducción</a:t>
            </a:r>
            <a:endParaRPr lang="es-CO" i="1" dirty="0">
              <a:solidFill>
                <a:sysClr val="windowText" lastClr="000000"/>
              </a:solidFill>
            </a:endParaRPr>
          </a:p>
        </p:txBody>
      </p:sp>
      <p:sp>
        <p:nvSpPr>
          <p:cNvPr id="23" name="Elipse 22">
            <a:extLst>
              <a:ext uri="{FF2B5EF4-FFF2-40B4-BE49-F238E27FC236}">
                <a16:creationId xmlns:a16="http://schemas.microsoft.com/office/drawing/2014/main" id="{D60A39F5-B93C-4F85-B0B9-794637B24534}"/>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24" name="CuadroTexto 23">
            <a:extLst>
              <a:ext uri="{FF2B5EF4-FFF2-40B4-BE49-F238E27FC236}">
                <a16:creationId xmlns:a16="http://schemas.microsoft.com/office/drawing/2014/main" id="{A9E7421A-FE95-461F-AA73-AD808C6AB859}"/>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Introducción</a:t>
            </a:r>
          </a:p>
        </p:txBody>
      </p:sp>
      <p:sp>
        <p:nvSpPr>
          <p:cNvPr id="25" name="CuadroTexto 24">
            <a:extLst>
              <a:ext uri="{FF2B5EF4-FFF2-40B4-BE49-F238E27FC236}">
                <a16:creationId xmlns:a16="http://schemas.microsoft.com/office/drawing/2014/main" id="{1799592E-6224-47EA-BBDC-342945BA6DAE}"/>
              </a:ext>
            </a:extLst>
          </p:cNvPr>
          <p:cNvSpPr txBox="1"/>
          <p:nvPr/>
        </p:nvSpPr>
        <p:spPr>
          <a:xfrm>
            <a:off x="1090355" y="1990489"/>
            <a:ext cx="2349529" cy="1200329"/>
          </a:xfrm>
          <a:prstGeom prst="rect">
            <a:avLst/>
          </a:prstGeom>
          <a:noFill/>
        </p:spPr>
        <p:txBody>
          <a:bodyPr wrap="square" rtlCol="0">
            <a:spAutoFit/>
          </a:bodyPr>
          <a:lstStyle/>
          <a:p>
            <a:r>
              <a:rPr lang="es-CO" sz="900" dirty="0">
                <a:solidFill>
                  <a:schemeClr val="tx1">
                    <a:lumMod val="65000"/>
                    <a:lumOff val="35000"/>
                  </a:schemeClr>
                </a:solidFill>
              </a:rPr>
              <a:t>Se considera la parte inicial de la obra. En ella el compilador presenta el tema, su estado actual, justifica su importancia para la comunidad discursiva a la que se dirige (exponiendo su pertinencia y relevancia), da a conocer el objetivo (propósito o intención) e introduce sistemáticamente en los capítulos que la componen.</a:t>
            </a: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52" name="Rectángulo 51">
            <a:extLst>
              <a:ext uri="{FF2B5EF4-FFF2-40B4-BE49-F238E27FC236}">
                <a16:creationId xmlns:a16="http://schemas.microsoft.com/office/drawing/2014/main" id="{D7DD4AFB-1337-4729-A0EC-BAEAE32B300B}"/>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Introducción</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53" name="CuadroTexto 52">
            <a:extLst>
              <a:ext uri="{FF2B5EF4-FFF2-40B4-BE49-F238E27FC236}">
                <a16:creationId xmlns:a16="http://schemas.microsoft.com/office/drawing/2014/main" id="{64A3188F-0733-4CEB-8D3D-DA76D54C1EF0}"/>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internas</a:t>
            </a:r>
          </a:p>
        </p:txBody>
      </p:sp>
      <p:sp>
        <p:nvSpPr>
          <p:cNvPr id="54" name="CuadroTexto 53">
            <a:extLst>
              <a:ext uri="{FF2B5EF4-FFF2-40B4-BE49-F238E27FC236}">
                <a16:creationId xmlns:a16="http://schemas.microsoft.com/office/drawing/2014/main" id="{D76358CE-6BE4-491A-87A5-6064B349BB81}"/>
              </a:ext>
            </a:extLst>
          </p:cNvPr>
          <p:cNvSpPr txBox="1"/>
          <p:nvPr/>
        </p:nvSpPr>
        <p:spPr>
          <a:xfrm>
            <a:off x="4870111" y="2470820"/>
            <a:ext cx="2843663" cy="3539430"/>
          </a:xfrm>
          <a:prstGeom prst="rect">
            <a:avLst/>
          </a:prstGeom>
          <a:noFill/>
        </p:spPr>
        <p:txBody>
          <a:bodyPr wrap="square" rtlCol="0">
            <a:spAutoFit/>
          </a:bodyPr>
          <a:lstStyle/>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y 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endParaRPr lang="es-CO" sz="1000" dirty="0">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5D8534AC-F534-4641-A7C9-17BA57A6BBA7}"/>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14</a:t>
            </a:r>
          </a:p>
        </p:txBody>
      </p:sp>
      <p:sp>
        <p:nvSpPr>
          <p:cNvPr id="18" name="CuadroTexto 17">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19" name="Grupo 18">
            <a:extLst>
              <a:ext uri="{FF2B5EF4-FFF2-40B4-BE49-F238E27FC236}">
                <a16:creationId xmlns:a16="http://schemas.microsoft.com/office/drawing/2014/main" id="{2498C571-3A5C-4A16-BF3F-F582054D2AAF}"/>
              </a:ext>
            </a:extLst>
          </p:cNvPr>
          <p:cNvGrpSpPr/>
          <p:nvPr/>
        </p:nvGrpSpPr>
        <p:grpSpPr>
          <a:xfrm>
            <a:off x="-3428" y="587154"/>
            <a:ext cx="800870" cy="251021"/>
            <a:chOff x="-3428" y="587154"/>
            <a:chExt cx="800870" cy="251021"/>
          </a:xfrm>
        </p:grpSpPr>
        <p:grpSp>
          <p:nvGrpSpPr>
            <p:cNvPr id="20" name="Grupo 19">
              <a:extLst>
                <a:ext uri="{FF2B5EF4-FFF2-40B4-BE49-F238E27FC236}">
                  <a16:creationId xmlns:a16="http://schemas.microsoft.com/office/drawing/2014/main" id="{6393A919-C8DC-4DA6-A531-E7B588A80FAE}"/>
                </a:ext>
              </a:extLst>
            </p:cNvPr>
            <p:cNvGrpSpPr/>
            <p:nvPr/>
          </p:nvGrpSpPr>
          <p:grpSpPr>
            <a:xfrm>
              <a:off x="-3428" y="587154"/>
              <a:ext cx="800870" cy="251021"/>
              <a:chOff x="-3428" y="587154"/>
              <a:chExt cx="800870" cy="251021"/>
            </a:xfrm>
          </p:grpSpPr>
          <p:sp>
            <p:nvSpPr>
              <p:cNvPr id="22" name="Flecha: pentágono 21">
                <a:extLst>
                  <a:ext uri="{FF2B5EF4-FFF2-40B4-BE49-F238E27FC236}">
                    <a16:creationId xmlns:a16="http://schemas.microsoft.com/office/drawing/2014/main" id="{B99D521D-7C84-44F6-9DCD-A271655A1AC2}"/>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6" name="CuadroTexto 25">
                <a:extLst>
                  <a:ext uri="{FF2B5EF4-FFF2-40B4-BE49-F238E27FC236}">
                    <a16:creationId xmlns:a16="http://schemas.microsoft.com/office/drawing/2014/main" id="{9D685D76-A538-4B40-95D1-030ECE0BF376}"/>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1" name="Flecha: pentágono 20">
              <a:extLst>
                <a:ext uri="{FF2B5EF4-FFF2-40B4-BE49-F238E27FC236}">
                  <a16:creationId xmlns:a16="http://schemas.microsoft.com/office/drawing/2014/main" id="{422815AE-CFB9-40E7-B86C-A511BAB679A1}"/>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294469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Capítulo</a:t>
            </a:r>
            <a:endParaRPr lang="es-CO" dirty="0">
              <a:solidFill>
                <a:sysClr val="windowText" lastClr="000000"/>
              </a:solidFill>
            </a:endParaRPr>
          </a:p>
        </p:txBody>
      </p:sp>
      <p:sp>
        <p:nvSpPr>
          <p:cNvPr id="23" name="Elipse 22">
            <a:extLst>
              <a:ext uri="{FF2B5EF4-FFF2-40B4-BE49-F238E27FC236}">
                <a16:creationId xmlns:a16="http://schemas.microsoft.com/office/drawing/2014/main" id="{D60A39F5-B93C-4F85-B0B9-794637B24534}"/>
              </a:ext>
            </a:extLst>
          </p:cNvPr>
          <p:cNvSpPr/>
          <p:nvPr/>
        </p:nvSpPr>
        <p:spPr>
          <a:xfrm>
            <a:off x="810446" y="223414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24" name="CuadroTexto 23">
            <a:extLst>
              <a:ext uri="{FF2B5EF4-FFF2-40B4-BE49-F238E27FC236}">
                <a16:creationId xmlns:a16="http://schemas.microsoft.com/office/drawing/2014/main" id="{A9E7421A-FE95-461F-AA73-AD808C6AB859}"/>
              </a:ext>
            </a:extLst>
          </p:cNvPr>
          <p:cNvSpPr txBox="1"/>
          <p:nvPr/>
        </p:nvSpPr>
        <p:spPr>
          <a:xfrm>
            <a:off x="1090355" y="2234145"/>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Título del capítulo</a:t>
            </a:r>
          </a:p>
        </p:txBody>
      </p:sp>
      <p:sp>
        <p:nvSpPr>
          <p:cNvPr id="25" name="CuadroTexto 24">
            <a:extLst>
              <a:ext uri="{FF2B5EF4-FFF2-40B4-BE49-F238E27FC236}">
                <a16:creationId xmlns:a16="http://schemas.microsoft.com/office/drawing/2014/main" id="{1799592E-6224-47EA-BBDC-342945BA6DAE}"/>
              </a:ext>
            </a:extLst>
          </p:cNvPr>
          <p:cNvSpPr txBox="1"/>
          <p:nvPr/>
        </p:nvSpPr>
        <p:spPr>
          <a:xfrm>
            <a:off x="1090354" y="2389983"/>
            <a:ext cx="2349529" cy="369332"/>
          </a:xfrm>
          <a:prstGeom prst="rect">
            <a:avLst/>
          </a:prstGeom>
          <a:noFill/>
        </p:spPr>
        <p:txBody>
          <a:bodyPr wrap="square" rtlCol="0">
            <a:spAutoFit/>
          </a:bodyPr>
          <a:lstStyle/>
          <a:p>
            <a:r>
              <a:rPr lang="es-CO" sz="900" dirty="0">
                <a:solidFill>
                  <a:schemeClr val="tx1">
                    <a:lumMod val="65000"/>
                    <a:lumOff val="35000"/>
                  </a:schemeClr>
                </a:solidFill>
              </a:rPr>
              <a:t>Ver recomendaciones acerca del título en la </a:t>
            </a:r>
            <a:r>
              <a:rPr lang="es-CO" sz="900" dirty="0">
                <a:solidFill>
                  <a:schemeClr val="tx1">
                    <a:lumMod val="65000"/>
                    <a:lumOff val="35000"/>
                  </a:schemeClr>
                </a:solidFill>
                <a:hlinkClick r:id="rId3" action="ppaction://hlinksldjump"/>
              </a:rPr>
              <a:t>página 4</a:t>
            </a:r>
            <a:r>
              <a:rPr lang="es-CO" sz="900" dirty="0">
                <a:solidFill>
                  <a:schemeClr val="tx1">
                    <a:lumMod val="65000"/>
                    <a:lumOff val="35000"/>
                  </a:schemeClr>
                </a:solidFill>
              </a:rPr>
              <a:t>.</a:t>
            </a: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52" name="Rectángulo 51">
            <a:extLst>
              <a:ext uri="{FF2B5EF4-FFF2-40B4-BE49-F238E27FC236}">
                <a16:creationId xmlns:a16="http://schemas.microsoft.com/office/drawing/2014/main" id="{D7DD4AFB-1337-4729-A0EC-BAEAE32B300B}"/>
              </a:ext>
            </a:extLst>
          </p:cNvPr>
          <p:cNvSpPr/>
          <p:nvPr/>
        </p:nvSpPr>
        <p:spPr>
          <a:xfrm>
            <a:off x="4870111" y="1748768"/>
            <a:ext cx="2843663" cy="72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b="1" dirty="0">
                <a:solidFill>
                  <a:schemeClr val="tx1">
                    <a:lumMod val="75000"/>
                    <a:lumOff val="25000"/>
                  </a:schemeClr>
                </a:solidFill>
                <a:latin typeface="Times New Roman" panose="02020603050405020304" pitchFamily="18" charset="0"/>
                <a:cs typeface="Times New Roman" panose="02020603050405020304" pitchFamily="18" charset="0"/>
              </a:rPr>
              <a:t>Influencia hormonal en la toma de decisiones masculinas: implicaciones para el manejo organizacional*</a:t>
            </a:r>
          </a:p>
          <a:p>
            <a:endParaRPr lang="es-CO" sz="1000" i="1" dirty="0">
              <a:solidFill>
                <a:schemeClr val="tx1">
                  <a:lumMod val="50000"/>
                  <a:lumOff val="50000"/>
                </a:schemeClr>
              </a:solidFill>
              <a:latin typeface="Times New Roman" panose="02020603050405020304" pitchFamily="18" charset="0"/>
              <a:cs typeface="Times New Roman" panose="02020603050405020304" pitchFamily="18" charset="0"/>
            </a:endParaRPr>
          </a:p>
          <a:p>
            <a:pPr algn="r"/>
            <a:r>
              <a:rPr lang="es-CO" sz="800" i="1" dirty="0">
                <a:solidFill>
                  <a:schemeClr val="tx1">
                    <a:lumMod val="50000"/>
                    <a:lumOff val="50000"/>
                  </a:schemeClr>
                </a:solidFill>
                <a:latin typeface="Times New Roman" panose="02020603050405020304" pitchFamily="18" charset="0"/>
                <a:cs typeface="Times New Roman" panose="02020603050405020304" pitchFamily="18" charset="0"/>
              </a:rPr>
              <a:t>Cristina Sánchez Stanton </a:t>
            </a:r>
            <a:endParaRPr lang="es-CO" sz="8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3" name="CuadroTexto 52">
            <a:extLst>
              <a:ext uri="{FF2B5EF4-FFF2-40B4-BE49-F238E27FC236}">
                <a16:creationId xmlns:a16="http://schemas.microsoft.com/office/drawing/2014/main" id="{64A3188F-0733-4CEB-8D3D-DA76D54C1EF0}"/>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internas</a:t>
            </a:r>
          </a:p>
        </p:txBody>
      </p:sp>
      <p:sp>
        <p:nvSpPr>
          <p:cNvPr id="54" name="CuadroTexto 53">
            <a:extLst>
              <a:ext uri="{FF2B5EF4-FFF2-40B4-BE49-F238E27FC236}">
                <a16:creationId xmlns:a16="http://schemas.microsoft.com/office/drawing/2014/main" id="{D76358CE-6BE4-491A-87A5-6064B349BB81}"/>
              </a:ext>
            </a:extLst>
          </p:cNvPr>
          <p:cNvSpPr txBox="1"/>
          <p:nvPr/>
        </p:nvSpPr>
        <p:spPr>
          <a:xfrm>
            <a:off x="4870111" y="2470820"/>
            <a:ext cx="2843663" cy="2800767"/>
          </a:xfrm>
          <a:prstGeom prst="rect">
            <a:avLst/>
          </a:prstGeom>
          <a:noFill/>
        </p:spPr>
        <p:txBody>
          <a:bodyPr wrap="square" rtlCol="0">
            <a:spAutoFit/>
          </a:bodyPr>
          <a:lstStyle/>
          <a:p>
            <a:pPr algn="just"/>
            <a:endParaRPr lang="es-CO" sz="800" b="1" dirty="0">
              <a:latin typeface="Times New Roman" panose="02020603050405020304" pitchFamily="18" charset="0"/>
              <a:cs typeface="Times New Roman" panose="02020603050405020304" pitchFamily="18" charset="0"/>
            </a:endParaRPr>
          </a:p>
          <a:p>
            <a:pPr algn="just"/>
            <a:r>
              <a:rPr lang="es-CO" sz="800" b="1" dirty="0">
                <a:latin typeface="Times New Roman" panose="02020603050405020304" pitchFamily="18" charset="0"/>
                <a:cs typeface="Times New Roman" panose="02020603050405020304" pitchFamily="18" charset="0"/>
              </a:rPr>
              <a:t>Resumen. </a:t>
            </a:r>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r>
              <a:rPr lang="es-CO" sz="800" b="1" dirty="0">
                <a:latin typeface="Times New Roman" panose="02020603050405020304" pitchFamily="18" charset="0"/>
                <a:cs typeface="Times New Roman" panose="02020603050405020304" pitchFamily="18" charset="0"/>
              </a:rPr>
              <a:t>Palabras clave</a:t>
            </a:r>
            <a:r>
              <a:rPr lang="es-CO" sz="800" dirty="0">
                <a:latin typeface="Times New Roman" panose="02020603050405020304" pitchFamily="18" charset="0"/>
                <a:cs typeface="Times New Roman" panose="02020603050405020304" pitchFamily="18" charset="0"/>
              </a:rPr>
              <a:t>: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b="1" dirty="0">
                <a:latin typeface="Times New Roman" panose="02020603050405020304" pitchFamily="18" charset="0"/>
                <a:cs typeface="Times New Roman" panose="02020603050405020304" pitchFamily="18" charset="0"/>
              </a:rPr>
              <a:t>Introducción</a:t>
            </a:r>
          </a:p>
          <a:p>
            <a:pPr algn="just"/>
            <a:r>
              <a:rPr lang="es-CO" sz="800" dirty="0">
                <a:latin typeface="Times New Roman" panose="02020603050405020304" pitchFamily="18" charset="0"/>
                <a:cs typeface="Times New Roman" panose="02020603050405020304" pitchFamily="18" charset="0"/>
              </a:rPr>
              <a:t>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b="1" dirty="0">
              <a:latin typeface="Times New Roman" panose="02020603050405020304" pitchFamily="18" charset="0"/>
              <a:cs typeface="Times New Roman" panose="02020603050405020304" pitchFamily="18" charset="0"/>
            </a:endParaRPr>
          </a:p>
          <a:p>
            <a:pPr algn="just"/>
            <a:r>
              <a:rPr lang="es-CO" sz="800" b="1" dirty="0">
                <a:latin typeface="Times New Roman" panose="02020603050405020304" pitchFamily="18" charset="0"/>
                <a:cs typeface="Times New Roman" panose="02020603050405020304" pitchFamily="18" charset="0"/>
              </a:rPr>
              <a:t>Cuerpo del capítulo</a:t>
            </a:r>
          </a:p>
          <a:p>
            <a:pPr algn="just"/>
            <a:r>
              <a:rPr lang="es-CO" sz="800" dirty="0">
                <a:latin typeface="Times New Roman" panose="02020603050405020304" pitchFamily="18" charset="0"/>
                <a:cs typeface="Times New Roman" panose="02020603050405020304" pitchFamily="18" charset="0"/>
              </a:rPr>
              <a:t>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a:t>
            </a:r>
          </a:p>
        </p:txBody>
      </p:sp>
      <p:cxnSp>
        <p:nvCxnSpPr>
          <p:cNvPr id="4" name="Conector recto 3">
            <a:extLst>
              <a:ext uri="{FF2B5EF4-FFF2-40B4-BE49-F238E27FC236}">
                <a16:creationId xmlns:a16="http://schemas.microsoft.com/office/drawing/2014/main" id="{A91388AB-2EBB-4A6B-9549-F3B5787A89D1}"/>
              </a:ext>
            </a:extLst>
          </p:cNvPr>
          <p:cNvCxnSpPr/>
          <p:nvPr/>
        </p:nvCxnSpPr>
        <p:spPr>
          <a:xfrm>
            <a:off x="4870110" y="5585670"/>
            <a:ext cx="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EB3E341A-DA9A-4A91-9138-1A4D80223BF0}"/>
              </a:ext>
            </a:extLst>
          </p:cNvPr>
          <p:cNvSpPr txBox="1"/>
          <p:nvPr/>
        </p:nvSpPr>
        <p:spPr>
          <a:xfrm>
            <a:off x="4863289" y="5482652"/>
            <a:ext cx="2836842" cy="384721"/>
          </a:xfrm>
          <a:prstGeom prst="rect">
            <a:avLst/>
          </a:prstGeom>
          <a:noFill/>
        </p:spPr>
        <p:txBody>
          <a:bodyPr wrap="square" rtlCol="0">
            <a:spAutoFit/>
          </a:bodyPr>
          <a:lstStyle/>
          <a:p>
            <a:endParaRPr lang="es-CO" sz="700" b="1" dirty="0">
              <a:latin typeface="Times New Roman" panose="02020603050405020304" pitchFamily="18" charset="0"/>
              <a:cs typeface="Times New Roman" panose="02020603050405020304" pitchFamily="18" charset="0"/>
            </a:endParaRPr>
          </a:p>
          <a:p>
            <a:r>
              <a:rPr lang="es-CO" sz="600" dirty="0">
                <a:latin typeface="Times New Roman" panose="02020603050405020304" pitchFamily="18" charset="0"/>
                <a:cs typeface="Times New Roman" panose="02020603050405020304" pitchFamily="18" charset="0"/>
              </a:rPr>
              <a:t>* Lorem </a:t>
            </a:r>
            <a:r>
              <a:rPr lang="es-CO" sz="600" dirty="0" err="1">
                <a:latin typeface="Times New Roman" panose="02020603050405020304" pitchFamily="18" charset="0"/>
                <a:cs typeface="Times New Roman" panose="02020603050405020304" pitchFamily="18" charset="0"/>
              </a:rPr>
              <a:t>Ipsum</a:t>
            </a:r>
            <a:r>
              <a:rPr lang="es-CO" sz="6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600" dirty="0" err="1">
                <a:latin typeface="Times New Roman" panose="02020603050405020304" pitchFamily="18" charset="0"/>
                <a:cs typeface="Times New Roman" panose="02020603050405020304" pitchFamily="18" charset="0"/>
              </a:rPr>
              <a:t>Ipsum</a:t>
            </a:r>
            <a:r>
              <a:rPr lang="es-CO" sz="600" dirty="0">
                <a:latin typeface="Times New Roman" panose="02020603050405020304" pitchFamily="18" charset="0"/>
                <a:cs typeface="Times New Roman" panose="02020603050405020304" pitchFamily="18" charset="0"/>
              </a:rPr>
              <a:t> ha sido el texto de relleno estándar de las industrias desde el año 1500</a:t>
            </a:r>
          </a:p>
        </p:txBody>
      </p:sp>
      <p:sp>
        <p:nvSpPr>
          <p:cNvPr id="22" name="Elipse 21">
            <a:extLst>
              <a:ext uri="{FF2B5EF4-FFF2-40B4-BE49-F238E27FC236}">
                <a16:creationId xmlns:a16="http://schemas.microsoft.com/office/drawing/2014/main" id="{794D58EE-D98B-476D-A681-50D5A94A7227}"/>
              </a:ext>
            </a:extLst>
          </p:cNvPr>
          <p:cNvSpPr/>
          <p:nvPr/>
        </p:nvSpPr>
        <p:spPr>
          <a:xfrm>
            <a:off x="4505370" y="264214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3</a:t>
            </a:r>
          </a:p>
        </p:txBody>
      </p:sp>
      <p:sp>
        <p:nvSpPr>
          <p:cNvPr id="26" name="Elipse 25">
            <a:extLst>
              <a:ext uri="{FF2B5EF4-FFF2-40B4-BE49-F238E27FC236}">
                <a16:creationId xmlns:a16="http://schemas.microsoft.com/office/drawing/2014/main" id="{841B5138-8CE7-47CD-9274-2192925CD101}"/>
              </a:ext>
            </a:extLst>
          </p:cNvPr>
          <p:cNvSpPr/>
          <p:nvPr/>
        </p:nvSpPr>
        <p:spPr>
          <a:xfrm>
            <a:off x="4505370" y="3321000"/>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4</a:t>
            </a:r>
          </a:p>
        </p:txBody>
      </p:sp>
      <p:sp>
        <p:nvSpPr>
          <p:cNvPr id="27" name="Elipse 26">
            <a:extLst>
              <a:ext uri="{FF2B5EF4-FFF2-40B4-BE49-F238E27FC236}">
                <a16:creationId xmlns:a16="http://schemas.microsoft.com/office/drawing/2014/main" id="{C43DDD66-D126-474D-BF63-A605EB59C4CC}"/>
              </a:ext>
            </a:extLst>
          </p:cNvPr>
          <p:cNvSpPr/>
          <p:nvPr/>
        </p:nvSpPr>
        <p:spPr>
          <a:xfrm>
            <a:off x="4505370" y="357990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5</a:t>
            </a:r>
          </a:p>
        </p:txBody>
      </p:sp>
      <p:sp>
        <p:nvSpPr>
          <p:cNvPr id="28" name="Elipse 27">
            <a:extLst>
              <a:ext uri="{FF2B5EF4-FFF2-40B4-BE49-F238E27FC236}">
                <a16:creationId xmlns:a16="http://schemas.microsoft.com/office/drawing/2014/main" id="{7BBF35E3-DBCC-4641-82A6-338759FD6B6D}"/>
              </a:ext>
            </a:extLst>
          </p:cNvPr>
          <p:cNvSpPr/>
          <p:nvPr/>
        </p:nvSpPr>
        <p:spPr>
          <a:xfrm>
            <a:off x="4505370" y="5585670"/>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7</a:t>
            </a:r>
          </a:p>
        </p:txBody>
      </p:sp>
      <p:sp>
        <p:nvSpPr>
          <p:cNvPr id="29" name="CuadroTexto 28">
            <a:extLst>
              <a:ext uri="{FF2B5EF4-FFF2-40B4-BE49-F238E27FC236}">
                <a16:creationId xmlns:a16="http://schemas.microsoft.com/office/drawing/2014/main" id="{91D33C23-B27F-43AA-B452-739C6B702153}"/>
              </a:ext>
            </a:extLst>
          </p:cNvPr>
          <p:cNvSpPr txBox="1"/>
          <p:nvPr/>
        </p:nvSpPr>
        <p:spPr>
          <a:xfrm>
            <a:off x="800868" y="1381117"/>
            <a:ext cx="2632196" cy="784830"/>
          </a:xfrm>
          <a:prstGeom prst="rect">
            <a:avLst/>
          </a:prstGeom>
          <a:noFill/>
        </p:spPr>
        <p:txBody>
          <a:bodyPr wrap="square" rtlCol="0">
            <a:spAutoFit/>
          </a:bodyPr>
          <a:lstStyle/>
          <a:p>
            <a:r>
              <a:rPr lang="es-CO" sz="900" dirty="0">
                <a:solidFill>
                  <a:schemeClr val="tx1">
                    <a:lumMod val="65000"/>
                    <a:lumOff val="35000"/>
                  </a:schemeClr>
                </a:solidFill>
              </a:rPr>
              <a:t>Los capítulos son la base y entramado principal que desarrollan la temática, en sintonía con el objetivo, la comunidad a la que se dirigen y el tipo de compilación que se persigue: académica o investigativa.</a:t>
            </a:r>
          </a:p>
        </p:txBody>
      </p:sp>
      <p:sp>
        <p:nvSpPr>
          <p:cNvPr id="30" name="Elipse 29">
            <a:extLst>
              <a:ext uri="{FF2B5EF4-FFF2-40B4-BE49-F238E27FC236}">
                <a16:creationId xmlns:a16="http://schemas.microsoft.com/office/drawing/2014/main" id="{8B37B9D3-2F5F-43AB-B0B0-195A4633426D}"/>
              </a:ext>
            </a:extLst>
          </p:cNvPr>
          <p:cNvSpPr/>
          <p:nvPr/>
        </p:nvSpPr>
        <p:spPr>
          <a:xfrm>
            <a:off x="810446" y="321622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3</a:t>
            </a:r>
          </a:p>
        </p:txBody>
      </p:sp>
      <p:sp>
        <p:nvSpPr>
          <p:cNvPr id="31" name="CuadroTexto 30">
            <a:extLst>
              <a:ext uri="{FF2B5EF4-FFF2-40B4-BE49-F238E27FC236}">
                <a16:creationId xmlns:a16="http://schemas.microsoft.com/office/drawing/2014/main" id="{E92605C4-CF5D-407F-A0CF-E15472948068}"/>
              </a:ext>
            </a:extLst>
          </p:cNvPr>
          <p:cNvSpPr txBox="1"/>
          <p:nvPr/>
        </p:nvSpPr>
        <p:spPr>
          <a:xfrm>
            <a:off x="1090354" y="3188525"/>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Resumen</a:t>
            </a:r>
          </a:p>
        </p:txBody>
      </p:sp>
      <p:sp>
        <p:nvSpPr>
          <p:cNvPr id="32" name="CuadroTexto 31">
            <a:extLst>
              <a:ext uri="{FF2B5EF4-FFF2-40B4-BE49-F238E27FC236}">
                <a16:creationId xmlns:a16="http://schemas.microsoft.com/office/drawing/2014/main" id="{7E49D3D6-E450-4301-8C79-BE158DF0882F}"/>
              </a:ext>
            </a:extLst>
          </p:cNvPr>
          <p:cNvSpPr txBox="1"/>
          <p:nvPr/>
        </p:nvSpPr>
        <p:spPr>
          <a:xfrm>
            <a:off x="1083532" y="3369383"/>
            <a:ext cx="2349529" cy="1061829"/>
          </a:xfrm>
          <a:prstGeom prst="rect">
            <a:avLst/>
          </a:prstGeom>
          <a:noFill/>
        </p:spPr>
        <p:txBody>
          <a:bodyPr wrap="square" rtlCol="0">
            <a:spAutoFit/>
          </a:bodyPr>
          <a:lstStyle/>
          <a:p>
            <a:r>
              <a:rPr lang="es-CO" sz="900" dirty="0">
                <a:solidFill>
                  <a:schemeClr val="tx1">
                    <a:lumMod val="65000"/>
                    <a:lumOff val="35000"/>
                  </a:schemeClr>
                </a:solidFill>
              </a:rPr>
              <a:t>Es una síntesis estructurada del proceso investigativo o académico que oscila entre 80 y 250 palabras. </a:t>
            </a:r>
            <a:r>
              <a:rPr lang="es-CO" sz="900" b="1" dirty="0">
                <a:solidFill>
                  <a:schemeClr val="tx1">
                    <a:lumMod val="65000"/>
                    <a:lumOff val="35000"/>
                  </a:schemeClr>
                </a:solidFill>
              </a:rPr>
              <a:t>Estructura</a:t>
            </a:r>
            <a:r>
              <a:rPr lang="es-CO" sz="900" dirty="0">
                <a:solidFill>
                  <a:schemeClr val="tx1">
                    <a:lumMod val="65000"/>
                    <a:lumOff val="35000"/>
                  </a:schemeClr>
                </a:solidFill>
              </a:rPr>
              <a:t>: para capítulos de investigación (propósito, método, resultado, discusión y conclusión); para capítulos académicos (propósito, contenido académico que desarrolla y conclusión).</a:t>
            </a:r>
          </a:p>
        </p:txBody>
      </p:sp>
      <p:sp>
        <p:nvSpPr>
          <p:cNvPr id="33" name="Elipse 32">
            <a:extLst>
              <a:ext uri="{FF2B5EF4-FFF2-40B4-BE49-F238E27FC236}">
                <a16:creationId xmlns:a16="http://schemas.microsoft.com/office/drawing/2014/main" id="{C2BED4E1-C993-4A3A-9D27-578581A8C5C8}"/>
              </a:ext>
            </a:extLst>
          </p:cNvPr>
          <p:cNvSpPr/>
          <p:nvPr/>
        </p:nvSpPr>
        <p:spPr>
          <a:xfrm>
            <a:off x="822350" y="4423619"/>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4</a:t>
            </a:r>
          </a:p>
        </p:txBody>
      </p:sp>
      <p:sp>
        <p:nvSpPr>
          <p:cNvPr id="34" name="CuadroTexto 33">
            <a:extLst>
              <a:ext uri="{FF2B5EF4-FFF2-40B4-BE49-F238E27FC236}">
                <a16:creationId xmlns:a16="http://schemas.microsoft.com/office/drawing/2014/main" id="{AF6C2B55-7AEB-4EAF-9B4E-2449DBF52C1D}"/>
              </a:ext>
            </a:extLst>
          </p:cNvPr>
          <p:cNvSpPr txBox="1"/>
          <p:nvPr/>
        </p:nvSpPr>
        <p:spPr>
          <a:xfrm>
            <a:off x="1092476" y="4393119"/>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Palabras clave</a:t>
            </a:r>
          </a:p>
        </p:txBody>
      </p:sp>
      <p:sp>
        <p:nvSpPr>
          <p:cNvPr id="35" name="CuadroTexto 34">
            <a:extLst>
              <a:ext uri="{FF2B5EF4-FFF2-40B4-BE49-F238E27FC236}">
                <a16:creationId xmlns:a16="http://schemas.microsoft.com/office/drawing/2014/main" id="{909185EF-5336-4327-B591-C6055439687B}"/>
              </a:ext>
            </a:extLst>
          </p:cNvPr>
          <p:cNvSpPr txBox="1"/>
          <p:nvPr/>
        </p:nvSpPr>
        <p:spPr>
          <a:xfrm>
            <a:off x="1089290" y="4584012"/>
            <a:ext cx="2349529" cy="369332"/>
          </a:xfrm>
          <a:prstGeom prst="rect">
            <a:avLst/>
          </a:prstGeom>
          <a:noFill/>
        </p:spPr>
        <p:txBody>
          <a:bodyPr wrap="square" rtlCol="0">
            <a:spAutoFit/>
          </a:bodyPr>
          <a:lstStyle/>
          <a:p>
            <a:r>
              <a:rPr lang="es-CO" sz="900" dirty="0">
                <a:solidFill>
                  <a:schemeClr val="tx1">
                    <a:lumMod val="65000"/>
                    <a:lumOff val="35000"/>
                  </a:schemeClr>
                </a:solidFill>
              </a:rPr>
              <a:t>Se relacionan directamente con el contenido y deben ser entre 3 y 5 palabras.</a:t>
            </a:r>
          </a:p>
        </p:txBody>
      </p:sp>
      <p:sp>
        <p:nvSpPr>
          <p:cNvPr id="36" name="Elipse 35">
            <a:extLst>
              <a:ext uri="{FF2B5EF4-FFF2-40B4-BE49-F238E27FC236}">
                <a16:creationId xmlns:a16="http://schemas.microsoft.com/office/drawing/2014/main" id="{2CBA816B-536A-4873-8ED8-FE204B32CE74}"/>
              </a:ext>
            </a:extLst>
          </p:cNvPr>
          <p:cNvSpPr/>
          <p:nvPr/>
        </p:nvSpPr>
        <p:spPr>
          <a:xfrm>
            <a:off x="810446" y="4933853"/>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5</a:t>
            </a:r>
          </a:p>
        </p:txBody>
      </p:sp>
      <p:sp>
        <p:nvSpPr>
          <p:cNvPr id="37" name="CuadroTexto 36">
            <a:extLst>
              <a:ext uri="{FF2B5EF4-FFF2-40B4-BE49-F238E27FC236}">
                <a16:creationId xmlns:a16="http://schemas.microsoft.com/office/drawing/2014/main" id="{AF7E55BC-58A2-4B84-BD64-4AF89EC81C62}"/>
              </a:ext>
            </a:extLst>
          </p:cNvPr>
          <p:cNvSpPr txBox="1"/>
          <p:nvPr/>
        </p:nvSpPr>
        <p:spPr>
          <a:xfrm>
            <a:off x="1083532" y="4903353"/>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Introducción</a:t>
            </a:r>
          </a:p>
        </p:txBody>
      </p:sp>
      <p:sp>
        <p:nvSpPr>
          <p:cNvPr id="38" name="CuadroTexto 37">
            <a:extLst>
              <a:ext uri="{FF2B5EF4-FFF2-40B4-BE49-F238E27FC236}">
                <a16:creationId xmlns:a16="http://schemas.microsoft.com/office/drawing/2014/main" id="{3F107E61-33EC-4233-91F4-334781FB5981}"/>
              </a:ext>
            </a:extLst>
          </p:cNvPr>
          <p:cNvSpPr txBox="1"/>
          <p:nvPr/>
        </p:nvSpPr>
        <p:spPr>
          <a:xfrm>
            <a:off x="1083530" y="5072905"/>
            <a:ext cx="2349529" cy="507831"/>
          </a:xfrm>
          <a:prstGeom prst="rect">
            <a:avLst/>
          </a:prstGeom>
          <a:noFill/>
        </p:spPr>
        <p:txBody>
          <a:bodyPr wrap="square" rtlCol="0">
            <a:spAutoFit/>
          </a:bodyPr>
          <a:lstStyle/>
          <a:p>
            <a:r>
              <a:rPr lang="es-CO" sz="900" dirty="0">
                <a:solidFill>
                  <a:schemeClr val="tx1">
                    <a:lumMod val="65000"/>
                    <a:lumOff val="35000"/>
                  </a:schemeClr>
                </a:solidFill>
              </a:rPr>
              <a:t>Presenta el estado actual del tema, lo justifica, da a conocer el objetivo e introduce sistemáticamente en los apartados siguientes.</a:t>
            </a:r>
          </a:p>
        </p:txBody>
      </p:sp>
      <p:sp>
        <p:nvSpPr>
          <p:cNvPr id="39" name="Elipse 38">
            <a:extLst>
              <a:ext uri="{FF2B5EF4-FFF2-40B4-BE49-F238E27FC236}">
                <a16:creationId xmlns:a16="http://schemas.microsoft.com/office/drawing/2014/main" id="{45F7C2A9-C332-416E-A533-99400067D548}"/>
              </a:ext>
            </a:extLst>
          </p:cNvPr>
          <p:cNvSpPr/>
          <p:nvPr/>
        </p:nvSpPr>
        <p:spPr>
          <a:xfrm>
            <a:off x="810446" y="6309956"/>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7</a:t>
            </a:r>
          </a:p>
        </p:txBody>
      </p:sp>
      <p:sp>
        <p:nvSpPr>
          <p:cNvPr id="40" name="CuadroTexto 39">
            <a:extLst>
              <a:ext uri="{FF2B5EF4-FFF2-40B4-BE49-F238E27FC236}">
                <a16:creationId xmlns:a16="http://schemas.microsoft.com/office/drawing/2014/main" id="{F228CC43-A6A6-428E-B77D-2CDBE87BE180}"/>
              </a:ext>
            </a:extLst>
          </p:cNvPr>
          <p:cNvSpPr txBox="1"/>
          <p:nvPr/>
        </p:nvSpPr>
        <p:spPr>
          <a:xfrm>
            <a:off x="1083530" y="6301880"/>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Nota al pie</a:t>
            </a:r>
          </a:p>
        </p:txBody>
      </p:sp>
      <p:sp>
        <p:nvSpPr>
          <p:cNvPr id="41" name="CuadroTexto 40">
            <a:extLst>
              <a:ext uri="{FF2B5EF4-FFF2-40B4-BE49-F238E27FC236}">
                <a16:creationId xmlns:a16="http://schemas.microsoft.com/office/drawing/2014/main" id="{95F8860D-8185-4356-AF1C-CBAEBE6AC872}"/>
              </a:ext>
            </a:extLst>
          </p:cNvPr>
          <p:cNvSpPr txBox="1"/>
          <p:nvPr/>
        </p:nvSpPr>
        <p:spPr>
          <a:xfrm>
            <a:off x="1076705" y="6464442"/>
            <a:ext cx="2349529" cy="369332"/>
          </a:xfrm>
          <a:prstGeom prst="rect">
            <a:avLst/>
          </a:prstGeom>
          <a:noFill/>
        </p:spPr>
        <p:txBody>
          <a:bodyPr wrap="square" rtlCol="0">
            <a:spAutoFit/>
          </a:bodyPr>
          <a:lstStyle/>
          <a:p>
            <a:r>
              <a:rPr lang="es-CO" sz="900" dirty="0">
                <a:solidFill>
                  <a:schemeClr val="tx1">
                    <a:lumMod val="65000"/>
                    <a:lumOff val="35000"/>
                  </a:schemeClr>
                </a:solidFill>
              </a:rPr>
              <a:t>Si hubo financiación o el autor requiere hacer una mención de importancia, este es el lugar.</a:t>
            </a:r>
          </a:p>
        </p:txBody>
      </p:sp>
      <p:sp>
        <p:nvSpPr>
          <p:cNvPr id="42" name="Elipse 41">
            <a:extLst>
              <a:ext uri="{FF2B5EF4-FFF2-40B4-BE49-F238E27FC236}">
                <a16:creationId xmlns:a16="http://schemas.microsoft.com/office/drawing/2014/main" id="{9EE6CE72-45EC-45DA-8CF5-1E2ACDD66A63}"/>
              </a:ext>
            </a:extLst>
          </p:cNvPr>
          <p:cNvSpPr/>
          <p:nvPr/>
        </p:nvSpPr>
        <p:spPr>
          <a:xfrm>
            <a:off x="4505370" y="231030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43" name="Elipse 42">
            <a:extLst>
              <a:ext uri="{FF2B5EF4-FFF2-40B4-BE49-F238E27FC236}">
                <a16:creationId xmlns:a16="http://schemas.microsoft.com/office/drawing/2014/main" id="{F172D866-13C2-4A75-8B4C-D596DD12604C}"/>
              </a:ext>
            </a:extLst>
          </p:cNvPr>
          <p:cNvSpPr/>
          <p:nvPr/>
        </p:nvSpPr>
        <p:spPr>
          <a:xfrm>
            <a:off x="810180" y="2773770"/>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44" name="CuadroTexto 43">
            <a:extLst>
              <a:ext uri="{FF2B5EF4-FFF2-40B4-BE49-F238E27FC236}">
                <a16:creationId xmlns:a16="http://schemas.microsoft.com/office/drawing/2014/main" id="{322FB98A-777F-4F5F-9B8F-1D4E50898DEE}"/>
              </a:ext>
            </a:extLst>
          </p:cNvPr>
          <p:cNvSpPr txBox="1"/>
          <p:nvPr/>
        </p:nvSpPr>
        <p:spPr>
          <a:xfrm>
            <a:off x="1083530" y="2692274"/>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Nombre de los autores</a:t>
            </a:r>
          </a:p>
        </p:txBody>
      </p:sp>
      <p:sp>
        <p:nvSpPr>
          <p:cNvPr id="45" name="CuadroTexto 44">
            <a:extLst>
              <a:ext uri="{FF2B5EF4-FFF2-40B4-BE49-F238E27FC236}">
                <a16:creationId xmlns:a16="http://schemas.microsoft.com/office/drawing/2014/main" id="{17717BFB-2133-45F7-8C05-923462130884}"/>
              </a:ext>
            </a:extLst>
          </p:cNvPr>
          <p:cNvSpPr txBox="1"/>
          <p:nvPr/>
        </p:nvSpPr>
        <p:spPr>
          <a:xfrm>
            <a:off x="1083529" y="2848112"/>
            <a:ext cx="2349529" cy="369332"/>
          </a:xfrm>
          <a:prstGeom prst="rect">
            <a:avLst/>
          </a:prstGeom>
          <a:noFill/>
        </p:spPr>
        <p:txBody>
          <a:bodyPr wrap="square" rtlCol="0">
            <a:spAutoFit/>
          </a:bodyPr>
          <a:lstStyle/>
          <a:p>
            <a:r>
              <a:rPr lang="es-CO" sz="900" dirty="0">
                <a:solidFill>
                  <a:schemeClr val="tx1">
                    <a:lumMod val="65000"/>
                    <a:lumOff val="35000"/>
                  </a:schemeClr>
                </a:solidFill>
              </a:rPr>
              <a:t>Ver recomendaciones sobre los nombres de los autores en la </a:t>
            </a:r>
            <a:r>
              <a:rPr lang="es-CO" sz="900" dirty="0">
                <a:solidFill>
                  <a:schemeClr val="tx1">
                    <a:lumMod val="65000"/>
                    <a:lumOff val="35000"/>
                  </a:schemeClr>
                </a:solidFill>
                <a:hlinkClick r:id="rId4" action="ppaction://hlinksldjump"/>
              </a:rPr>
              <a:t>página 5</a:t>
            </a:r>
            <a:r>
              <a:rPr lang="es-CO" sz="900" dirty="0">
                <a:solidFill>
                  <a:schemeClr val="tx1">
                    <a:lumMod val="65000"/>
                    <a:lumOff val="35000"/>
                  </a:schemeClr>
                </a:solidFill>
              </a:rPr>
              <a:t>.</a:t>
            </a:r>
          </a:p>
        </p:txBody>
      </p:sp>
      <p:sp>
        <p:nvSpPr>
          <p:cNvPr id="46" name="Elipse 45">
            <a:extLst>
              <a:ext uri="{FF2B5EF4-FFF2-40B4-BE49-F238E27FC236}">
                <a16:creationId xmlns:a16="http://schemas.microsoft.com/office/drawing/2014/main" id="{F7007EC7-A4B6-4CB6-B436-F9CB918E12EC}"/>
              </a:ext>
            </a:extLst>
          </p:cNvPr>
          <p:cNvSpPr/>
          <p:nvPr/>
        </p:nvSpPr>
        <p:spPr>
          <a:xfrm>
            <a:off x="809790" y="5579762"/>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6</a:t>
            </a:r>
          </a:p>
        </p:txBody>
      </p:sp>
      <p:sp>
        <p:nvSpPr>
          <p:cNvPr id="47" name="Elipse 46">
            <a:extLst>
              <a:ext uri="{FF2B5EF4-FFF2-40B4-BE49-F238E27FC236}">
                <a16:creationId xmlns:a16="http://schemas.microsoft.com/office/drawing/2014/main" id="{050AA516-37E4-434A-995F-0D34226EC005}"/>
              </a:ext>
            </a:extLst>
          </p:cNvPr>
          <p:cNvSpPr/>
          <p:nvPr/>
        </p:nvSpPr>
        <p:spPr>
          <a:xfrm>
            <a:off x="4505370" y="4418469"/>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6</a:t>
            </a:r>
          </a:p>
        </p:txBody>
      </p:sp>
      <p:sp>
        <p:nvSpPr>
          <p:cNvPr id="48" name="CuadroTexto 47">
            <a:extLst>
              <a:ext uri="{FF2B5EF4-FFF2-40B4-BE49-F238E27FC236}">
                <a16:creationId xmlns:a16="http://schemas.microsoft.com/office/drawing/2014/main" id="{201F583D-57AD-42C7-A899-E0CA005E7C71}"/>
              </a:ext>
            </a:extLst>
          </p:cNvPr>
          <p:cNvSpPr txBox="1"/>
          <p:nvPr/>
        </p:nvSpPr>
        <p:spPr>
          <a:xfrm>
            <a:off x="1083532" y="5506102"/>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Cuerpo del capítulo</a:t>
            </a:r>
          </a:p>
        </p:txBody>
      </p:sp>
      <p:sp>
        <p:nvSpPr>
          <p:cNvPr id="49" name="CuadroTexto 48">
            <a:extLst>
              <a:ext uri="{FF2B5EF4-FFF2-40B4-BE49-F238E27FC236}">
                <a16:creationId xmlns:a16="http://schemas.microsoft.com/office/drawing/2014/main" id="{31F73E90-6355-4714-82A2-F31FE319E640}"/>
              </a:ext>
            </a:extLst>
          </p:cNvPr>
          <p:cNvSpPr txBox="1"/>
          <p:nvPr/>
        </p:nvSpPr>
        <p:spPr>
          <a:xfrm>
            <a:off x="1083529" y="5667121"/>
            <a:ext cx="2349529" cy="646331"/>
          </a:xfrm>
          <a:prstGeom prst="rect">
            <a:avLst/>
          </a:prstGeom>
          <a:noFill/>
        </p:spPr>
        <p:txBody>
          <a:bodyPr wrap="square" rtlCol="0">
            <a:spAutoFit/>
          </a:bodyPr>
          <a:lstStyle/>
          <a:p>
            <a:r>
              <a:rPr lang="es-CO" sz="900" dirty="0">
                <a:solidFill>
                  <a:schemeClr val="tx1">
                    <a:lumMod val="65000"/>
                    <a:lumOff val="35000"/>
                  </a:schemeClr>
                </a:solidFill>
              </a:rPr>
              <a:t>Desarrolla el contenido temático (investigativo o académico), cierra con las conclusiones y termina con las referencias bibliográficas.</a:t>
            </a:r>
          </a:p>
        </p:txBody>
      </p:sp>
      <p:sp>
        <p:nvSpPr>
          <p:cNvPr id="50" name="CuadroTexto 49">
            <a:extLst>
              <a:ext uri="{FF2B5EF4-FFF2-40B4-BE49-F238E27FC236}">
                <a16:creationId xmlns:a16="http://schemas.microsoft.com/office/drawing/2014/main" id="{5D904142-AEA7-425F-8F69-E5E32F0163FB}"/>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15</a:t>
            </a:r>
          </a:p>
        </p:txBody>
      </p:sp>
      <p:sp>
        <p:nvSpPr>
          <p:cNvPr id="55" name="CuadroTexto 54">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56" name="Grupo 55">
            <a:extLst>
              <a:ext uri="{FF2B5EF4-FFF2-40B4-BE49-F238E27FC236}">
                <a16:creationId xmlns:a16="http://schemas.microsoft.com/office/drawing/2014/main" id="{20F0DCFD-A953-464B-9781-8DCF83602D9D}"/>
              </a:ext>
            </a:extLst>
          </p:cNvPr>
          <p:cNvGrpSpPr/>
          <p:nvPr/>
        </p:nvGrpSpPr>
        <p:grpSpPr>
          <a:xfrm>
            <a:off x="-3428" y="587154"/>
            <a:ext cx="800870" cy="251021"/>
            <a:chOff x="-3428" y="587154"/>
            <a:chExt cx="800870" cy="251021"/>
          </a:xfrm>
        </p:grpSpPr>
        <p:grpSp>
          <p:nvGrpSpPr>
            <p:cNvPr id="57" name="Grupo 56">
              <a:extLst>
                <a:ext uri="{FF2B5EF4-FFF2-40B4-BE49-F238E27FC236}">
                  <a16:creationId xmlns:a16="http://schemas.microsoft.com/office/drawing/2014/main" id="{2CF42E3E-E280-46BA-8966-2E509B61FC0B}"/>
                </a:ext>
              </a:extLst>
            </p:cNvPr>
            <p:cNvGrpSpPr/>
            <p:nvPr/>
          </p:nvGrpSpPr>
          <p:grpSpPr>
            <a:xfrm>
              <a:off x="-3428" y="587154"/>
              <a:ext cx="800870" cy="251021"/>
              <a:chOff x="-3428" y="587154"/>
              <a:chExt cx="800870" cy="251021"/>
            </a:xfrm>
          </p:grpSpPr>
          <p:sp>
            <p:nvSpPr>
              <p:cNvPr id="59" name="Flecha: pentágono 58">
                <a:extLst>
                  <a:ext uri="{FF2B5EF4-FFF2-40B4-BE49-F238E27FC236}">
                    <a16:creationId xmlns:a16="http://schemas.microsoft.com/office/drawing/2014/main" id="{C58CE1D3-D921-4B87-ABCF-C270874945E2}"/>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60" name="CuadroTexto 59">
                <a:extLst>
                  <a:ext uri="{FF2B5EF4-FFF2-40B4-BE49-F238E27FC236}">
                    <a16:creationId xmlns:a16="http://schemas.microsoft.com/office/drawing/2014/main" id="{44208652-5002-4BAE-9084-0C67F065F9FE}"/>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5"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58" name="Flecha: pentágono 57">
              <a:extLst>
                <a:ext uri="{FF2B5EF4-FFF2-40B4-BE49-F238E27FC236}">
                  <a16:creationId xmlns:a16="http://schemas.microsoft.com/office/drawing/2014/main" id="{0B1B6E92-ADC3-4C30-8D28-67AB29EE0B47}"/>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54049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Conclusiones</a:t>
            </a:r>
            <a:endParaRPr lang="es-CO" dirty="0">
              <a:solidFill>
                <a:sysClr val="windowText" lastClr="000000"/>
              </a:solidFill>
            </a:endParaRP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53" name="CuadroTexto 52">
            <a:extLst>
              <a:ext uri="{FF2B5EF4-FFF2-40B4-BE49-F238E27FC236}">
                <a16:creationId xmlns:a16="http://schemas.microsoft.com/office/drawing/2014/main" id="{64A3188F-0733-4CEB-8D3D-DA76D54C1EF0}"/>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internas</a:t>
            </a:r>
          </a:p>
        </p:txBody>
      </p:sp>
      <p:sp>
        <p:nvSpPr>
          <p:cNvPr id="42" name="CuadroTexto 41">
            <a:extLst>
              <a:ext uri="{FF2B5EF4-FFF2-40B4-BE49-F238E27FC236}">
                <a16:creationId xmlns:a16="http://schemas.microsoft.com/office/drawing/2014/main" id="{444CC6AD-3197-44AF-8FDF-07D180994E56}"/>
              </a:ext>
            </a:extLst>
          </p:cNvPr>
          <p:cNvSpPr txBox="1"/>
          <p:nvPr/>
        </p:nvSpPr>
        <p:spPr>
          <a:xfrm>
            <a:off x="4870111" y="2470820"/>
            <a:ext cx="2843663" cy="3539430"/>
          </a:xfrm>
          <a:prstGeom prst="rect">
            <a:avLst/>
          </a:prstGeom>
          <a:noFill/>
        </p:spPr>
        <p:txBody>
          <a:bodyPr wrap="square" rtlCol="0">
            <a:spAutoFit/>
          </a:bodyPr>
          <a:lstStyle/>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y 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p:txBody>
      </p:sp>
      <p:sp>
        <p:nvSpPr>
          <p:cNvPr id="43" name="Rectángulo 42">
            <a:extLst>
              <a:ext uri="{FF2B5EF4-FFF2-40B4-BE49-F238E27FC236}">
                <a16:creationId xmlns:a16="http://schemas.microsoft.com/office/drawing/2014/main" id="{A7007210-AAF1-41F7-9C74-5EC77162F307}"/>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Conclusiones</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E665E329-8F7C-498D-89F3-7B58A469D261}"/>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5" name="CuadroTexto 44">
            <a:extLst>
              <a:ext uri="{FF2B5EF4-FFF2-40B4-BE49-F238E27FC236}">
                <a16:creationId xmlns:a16="http://schemas.microsoft.com/office/drawing/2014/main" id="{42F4112D-496F-475B-AB71-657DC7352535}"/>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Conclusiones</a:t>
            </a:r>
          </a:p>
        </p:txBody>
      </p:sp>
      <p:sp>
        <p:nvSpPr>
          <p:cNvPr id="46" name="CuadroTexto 45">
            <a:extLst>
              <a:ext uri="{FF2B5EF4-FFF2-40B4-BE49-F238E27FC236}">
                <a16:creationId xmlns:a16="http://schemas.microsoft.com/office/drawing/2014/main" id="{4EE3CE63-DE84-47D4-A907-C2206C120ED5}"/>
              </a:ext>
            </a:extLst>
          </p:cNvPr>
          <p:cNvSpPr txBox="1"/>
          <p:nvPr/>
        </p:nvSpPr>
        <p:spPr>
          <a:xfrm>
            <a:off x="1090355" y="1990489"/>
            <a:ext cx="2349529" cy="1338828"/>
          </a:xfrm>
          <a:prstGeom prst="rect">
            <a:avLst/>
          </a:prstGeom>
          <a:noFill/>
        </p:spPr>
        <p:txBody>
          <a:bodyPr wrap="square" rtlCol="0">
            <a:spAutoFit/>
          </a:bodyPr>
          <a:lstStyle/>
          <a:p>
            <a:r>
              <a:rPr lang="es-CO" sz="900" dirty="0">
                <a:solidFill>
                  <a:schemeClr val="tx1">
                    <a:lumMod val="65000"/>
                    <a:lumOff val="35000"/>
                  </a:schemeClr>
                </a:solidFill>
              </a:rPr>
              <a:t>El compilador cierra el libro con unas conclusiones que consigan articular el objetivo propuesto con lo desarrollado en cada uno de los capítulos, de tal manera que se observe su logro y la unidad que perseguía la obra. </a:t>
            </a:r>
          </a:p>
          <a:p>
            <a:endParaRPr lang="es-CO" sz="900" dirty="0">
              <a:solidFill>
                <a:schemeClr val="tx1">
                  <a:lumMod val="65000"/>
                  <a:lumOff val="35000"/>
                </a:schemeClr>
              </a:solidFill>
            </a:endParaRPr>
          </a:p>
          <a:p>
            <a:r>
              <a:rPr lang="es-CO" sz="900" dirty="0">
                <a:solidFill>
                  <a:schemeClr val="tx1">
                    <a:lumMod val="65000"/>
                    <a:lumOff val="35000"/>
                  </a:schemeClr>
                </a:solidFill>
              </a:rPr>
              <a:t>No debe confundirse esta sección con las conclusiones que hacen los autores al finalizar sus capítulos. </a:t>
            </a:r>
          </a:p>
        </p:txBody>
      </p:sp>
      <p:sp>
        <p:nvSpPr>
          <p:cNvPr id="17" name="CuadroTexto 16">
            <a:extLst>
              <a:ext uri="{FF2B5EF4-FFF2-40B4-BE49-F238E27FC236}">
                <a16:creationId xmlns:a16="http://schemas.microsoft.com/office/drawing/2014/main" id="{405F2061-6487-428C-9A1E-2D4776545ADC}"/>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16</a:t>
            </a:r>
          </a:p>
        </p:txBody>
      </p:sp>
      <p:sp>
        <p:nvSpPr>
          <p:cNvPr id="18" name="CuadroTexto 17">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19" name="Grupo 18">
            <a:extLst>
              <a:ext uri="{FF2B5EF4-FFF2-40B4-BE49-F238E27FC236}">
                <a16:creationId xmlns:a16="http://schemas.microsoft.com/office/drawing/2014/main" id="{3D0ADE18-004F-4DA3-BA35-26E12E84E923}"/>
              </a:ext>
            </a:extLst>
          </p:cNvPr>
          <p:cNvGrpSpPr/>
          <p:nvPr/>
        </p:nvGrpSpPr>
        <p:grpSpPr>
          <a:xfrm>
            <a:off x="-3428" y="587154"/>
            <a:ext cx="800870" cy="251021"/>
            <a:chOff x="-3428" y="587154"/>
            <a:chExt cx="800870" cy="251021"/>
          </a:xfrm>
        </p:grpSpPr>
        <p:grpSp>
          <p:nvGrpSpPr>
            <p:cNvPr id="20" name="Grupo 19">
              <a:extLst>
                <a:ext uri="{FF2B5EF4-FFF2-40B4-BE49-F238E27FC236}">
                  <a16:creationId xmlns:a16="http://schemas.microsoft.com/office/drawing/2014/main" id="{BB7527E9-CF59-4974-86B5-4811130C8CB3}"/>
                </a:ext>
              </a:extLst>
            </p:cNvPr>
            <p:cNvGrpSpPr/>
            <p:nvPr/>
          </p:nvGrpSpPr>
          <p:grpSpPr>
            <a:xfrm>
              <a:off x="-3428" y="587154"/>
              <a:ext cx="800870" cy="251021"/>
              <a:chOff x="-3428" y="587154"/>
              <a:chExt cx="800870" cy="251021"/>
            </a:xfrm>
          </p:grpSpPr>
          <p:sp>
            <p:nvSpPr>
              <p:cNvPr id="22" name="Flecha: pentágono 21">
                <a:extLst>
                  <a:ext uri="{FF2B5EF4-FFF2-40B4-BE49-F238E27FC236}">
                    <a16:creationId xmlns:a16="http://schemas.microsoft.com/office/drawing/2014/main" id="{E34956A7-90ED-4A0A-A9D3-85A0E4260F7F}"/>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3" name="CuadroTexto 22">
                <a:extLst>
                  <a:ext uri="{FF2B5EF4-FFF2-40B4-BE49-F238E27FC236}">
                    <a16:creationId xmlns:a16="http://schemas.microsoft.com/office/drawing/2014/main" id="{9A075F93-D62A-4775-8520-BB45CED5D091}"/>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1" name="Flecha: pentágono 20">
              <a:extLst>
                <a:ext uri="{FF2B5EF4-FFF2-40B4-BE49-F238E27FC236}">
                  <a16:creationId xmlns:a16="http://schemas.microsoft.com/office/drawing/2014/main" id="{0ABE65D9-8BED-4DA8-B0C8-986A9A3C9B8D}"/>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80471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Sobre los autores</a:t>
            </a:r>
            <a:endParaRPr lang="es-CO" dirty="0">
              <a:solidFill>
                <a:sysClr val="windowText" lastClr="000000"/>
              </a:solidFill>
            </a:endParaRP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53" name="CuadroTexto 52">
            <a:extLst>
              <a:ext uri="{FF2B5EF4-FFF2-40B4-BE49-F238E27FC236}">
                <a16:creationId xmlns:a16="http://schemas.microsoft.com/office/drawing/2014/main" id="{64A3188F-0733-4CEB-8D3D-DA76D54C1EF0}"/>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finales</a:t>
            </a:r>
          </a:p>
        </p:txBody>
      </p:sp>
      <p:sp>
        <p:nvSpPr>
          <p:cNvPr id="42" name="CuadroTexto 41">
            <a:extLst>
              <a:ext uri="{FF2B5EF4-FFF2-40B4-BE49-F238E27FC236}">
                <a16:creationId xmlns:a16="http://schemas.microsoft.com/office/drawing/2014/main" id="{444CC6AD-3197-44AF-8FDF-07D180994E56}"/>
              </a:ext>
            </a:extLst>
          </p:cNvPr>
          <p:cNvSpPr txBox="1"/>
          <p:nvPr/>
        </p:nvSpPr>
        <p:spPr>
          <a:xfrm>
            <a:off x="4870111" y="2470820"/>
            <a:ext cx="2843663" cy="3416320"/>
          </a:xfrm>
          <a:prstGeom prst="rect">
            <a:avLst/>
          </a:prstGeom>
          <a:noFill/>
        </p:spPr>
        <p:txBody>
          <a:bodyPr wrap="square" rtlCol="0">
            <a:spAutoFit/>
          </a:bodyPr>
          <a:lstStyle/>
          <a:p>
            <a:pPr algn="just"/>
            <a:r>
              <a:rPr lang="es-CO" sz="800" b="1" dirty="0">
                <a:latin typeface="Times New Roman" panose="02020603050405020304" pitchFamily="18" charset="0"/>
                <a:cs typeface="Times New Roman" panose="02020603050405020304" pitchFamily="18" charset="0"/>
              </a:rPr>
              <a:t>Lorem </a:t>
            </a:r>
            <a:r>
              <a:rPr lang="es-CO" sz="800" b="1" dirty="0" err="1">
                <a:latin typeface="Times New Roman" panose="02020603050405020304" pitchFamily="18" charset="0"/>
                <a:cs typeface="Times New Roman" panose="02020603050405020304" pitchFamily="18" charset="0"/>
              </a:rPr>
              <a:t>Ipsum</a:t>
            </a:r>
            <a:endParaRPr lang="es-CO" sz="800" b="1"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 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y 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b="1" dirty="0">
                <a:latin typeface="Times New Roman" panose="02020603050405020304" pitchFamily="18" charset="0"/>
                <a:cs typeface="Times New Roman" panose="02020603050405020304" pitchFamily="18" charset="0"/>
              </a:rPr>
              <a:t>Lorem </a:t>
            </a:r>
            <a:r>
              <a:rPr lang="es-CO" sz="800" b="1" dirty="0" err="1">
                <a:latin typeface="Times New Roman" panose="02020603050405020304" pitchFamily="18" charset="0"/>
                <a:cs typeface="Times New Roman" panose="02020603050405020304" pitchFamily="18" charset="0"/>
              </a:rPr>
              <a:t>Ipsum</a:t>
            </a:r>
            <a:endParaRPr lang="es-CO" sz="800" b="1"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 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y 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p:txBody>
      </p:sp>
      <p:sp>
        <p:nvSpPr>
          <p:cNvPr id="43" name="Rectángulo 42">
            <a:extLst>
              <a:ext uri="{FF2B5EF4-FFF2-40B4-BE49-F238E27FC236}">
                <a16:creationId xmlns:a16="http://schemas.microsoft.com/office/drawing/2014/main" id="{A7007210-AAF1-41F7-9C74-5EC77162F307}"/>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Sobre los autores</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E665E329-8F7C-498D-89F3-7B58A469D261}"/>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5" name="CuadroTexto 44">
            <a:extLst>
              <a:ext uri="{FF2B5EF4-FFF2-40B4-BE49-F238E27FC236}">
                <a16:creationId xmlns:a16="http://schemas.microsoft.com/office/drawing/2014/main" id="{42F4112D-496F-475B-AB71-657DC7352535}"/>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Sobre los autores</a:t>
            </a:r>
          </a:p>
        </p:txBody>
      </p:sp>
      <p:sp>
        <p:nvSpPr>
          <p:cNvPr id="46" name="CuadroTexto 45">
            <a:extLst>
              <a:ext uri="{FF2B5EF4-FFF2-40B4-BE49-F238E27FC236}">
                <a16:creationId xmlns:a16="http://schemas.microsoft.com/office/drawing/2014/main" id="{4EE3CE63-DE84-47D4-A907-C2206C120ED5}"/>
              </a:ext>
            </a:extLst>
          </p:cNvPr>
          <p:cNvSpPr txBox="1"/>
          <p:nvPr/>
        </p:nvSpPr>
        <p:spPr>
          <a:xfrm>
            <a:off x="1090355" y="1990489"/>
            <a:ext cx="2349529" cy="1061829"/>
          </a:xfrm>
          <a:prstGeom prst="rect">
            <a:avLst/>
          </a:prstGeom>
          <a:noFill/>
        </p:spPr>
        <p:txBody>
          <a:bodyPr wrap="square" rtlCol="0">
            <a:spAutoFit/>
          </a:bodyPr>
          <a:lstStyle/>
          <a:p>
            <a:r>
              <a:rPr lang="es-CO" sz="900" dirty="0">
                <a:solidFill>
                  <a:schemeClr val="tx1">
                    <a:lumMod val="65000"/>
                    <a:lumOff val="35000"/>
                  </a:schemeClr>
                </a:solidFill>
              </a:rPr>
              <a:t>Breve biografía de los autores (un párrafo por cada uno) en la que se hace referencia a: nombres completos, títulos académicos, cargo actual, institución donde labora, últimos desempeños (no más de tres), publicaciones más importantes, correo electrónico institucional y personal.</a:t>
            </a:r>
          </a:p>
        </p:txBody>
      </p:sp>
      <p:sp>
        <p:nvSpPr>
          <p:cNvPr id="18" name="CuadroTexto 17">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17</a:t>
            </a:r>
          </a:p>
        </p:txBody>
      </p:sp>
      <p:sp>
        <p:nvSpPr>
          <p:cNvPr id="19" name="CuadroTexto 18">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17" name="Grupo 16">
            <a:extLst>
              <a:ext uri="{FF2B5EF4-FFF2-40B4-BE49-F238E27FC236}">
                <a16:creationId xmlns:a16="http://schemas.microsoft.com/office/drawing/2014/main" id="{65A2D236-CA98-4024-8A81-FD24BB0E9579}"/>
              </a:ext>
            </a:extLst>
          </p:cNvPr>
          <p:cNvGrpSpPr/>
          <p:nvPr/>
        </p:nvGrpSpPr>
        <p:grpSpPr>
          <a:xfrm>
            <a:off x="-3428" y="587154"/>
            <a:ext cx="800870" cy="251021"/>
            <a:chOff x="-3428" y="587154"/>
            <a:chExt cx="800870" cy="251021"/>
          </a:xfrm>
        </p:grpSpPr>
        <p:grpSp>
          <p:nvGrpSpPr>
            <p:cNvPr id="20" name="Grupo 19">
              <a:extLst>
                <a:ext uri="{FF2B5EF4-FFF2-40B4-BE49-F238E27FC236}">
                  <a16:creationId xmlns:a16="http://schemas.microsoft.com/office/drawing/2014/main" id="{C16DA39C-B7EE-40D1-BE96-085F83F83439}"/>
                </a:ext>
              </a:extLst>
            </p:cNvPr>
            <p:cNvGrpSpPr/>
            <p:nvPr/>
          </p:nvGrpSpPr>
          <p:grpSpPr>
            <a:xfrm>
              <a:off x="-3428" y="587154"/>
              <a:ext cx="800870" cy="251021"/>
              <a:chOff x="-3428" y="587154"/>
              <a:chExt cx="800870" cy="251021"/>
            </a:xfrm>
          </p:grpSpPr>
          <p:sp>
            <p:nvSpPr>
              <p:cNvPr id="22" name="Flecha: pentágono 21">
                <a:extLst>
                  <a:ext uri="{FF2B5EF4-FFF2-40B4-BE49-F238E27FC236}">
                    <a16:creationId xmlns:a16="http://schemas.microsoft.com/office/drawing/2014/main" id="{EB9195AC-A6B8-4BD3-80EA-8ED83A2B91F9}"/>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3" name="CuadroTexto 22">
                <a:extLst>
                  <a:ext uri="{FF2B5EF4-FFF2-40B4-BE49-F238E27FC236}">
                    <a16:creationId xmlns:a16="http://schemas.microsoft.com/office/drawing/2014/main" id="{4BB66415-CC01-4B47-9CEB-373DCE9FCE61}"/>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1" name="Flecha: pentágono 20">
              <a:extLst>
                <a:ext uri="{FF2B5EF4-FFF2-40B4-BE49-F238E27FC236}">
                  <a16:creationId xmlns:a16="http://schemas.microsoft.com/office/drawing/2014/main" id="{727C4B82-4895-4678-BB2A-7BA7E1838F47}"/>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330386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Apéndice</a:t>
            </a:r>
            <a:endParaRPr lang="es-CO" dirty="0">
              <a:solidFill>
                <a:sysClr val="windowText" lastClr="000000"/>
              </a:solidFill>
            </a:endParaRP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53" name="CuadroTexto 52">
            <a:extLst>
              <a:ext uri="{FF2B5EF4-FFF2-40B4-BE49-F238E27FC236}">
                <a16:creationId xmlns:a16="http://schemas.microsoft.com/office/drawing/2014/main" id="{64A3188F-0733-4CEB-8D3D-DA76D54C1EF0}"/>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finales</a:t>
            </a:r>
          </a:p>
        </p:txBody>
      </p:sp>
      <p:sp>
        <p:nvSpPr>
          <p:cNvPr id="43" name="Rectángulo 42">
            <a:extLst>
              <a:ext uri="{FF2B5EF4-FFF2-40B4-BE49-F238E27FC236}">
                <a16:creationId xmlns:a16="http://schemas.microsoft.com/office/drawing/2014/main" id="{A7007210-AAF1-41F7-9C74-5EC77162F307}"/>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Apéndice</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E665E329-8F7C-498D-89F3-7B58A469D261}"/>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5" name="CuadroTexto 44">
            <a:extLst>
              <a:ext uri="{FF2B5EF4-FFF2-40B4-BE49-F238E27FC236}">
                <a16:creationId xmlns:a16="http://schemas.microsoft.com/office/drawing/2014/main" id="{42F4112D-496F-475B-AB71-657DC7352535}"/>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Apéndice (opcional)</a:t>
            </a:r>
          </a:p>
        </p:txBody>
      </p:sp>
      <p:sp>
        <p:nvSpPr>
          <p:cNvPr id="46" name="CuadroTexto 45">
            <a:extLst>
              <a:ext uri="{FF2B5EF4-FFF2-40B4-BE49-F238E27FC236}">
                <a16:creationId xmlns:a16="http://schemas.microsoft.com/office/drawing/2014/main" id="{4EE3CE63-DE84-47D4-A907-C2206C120ED5}"/>
              </a:ext>
            </a:extLst>
          </p:cNvPr>
          <p:cNvSpPr txBox="1"/>
          <p:nvPr/>
        </p:nvSpPr>
        <p:spPr>
          <a:xfrm>
            <a:off x="1090355" y="1990489"/>
            <a:ext cx="2349529" cy="369332"/>
          </a:xfrm>
          <a:prstGeom prst="rect">
            <a:avLst/>
          </a:prstGeom>
          <a:noFill/>
        </p:spPr>
        <p:txBody>
          <a:bodyPr wrap="square" rtlCol="0">
            <a:spAutoFit/>
          </a:bodyPr>
          <a:lstStyle/>
          <a:p>
            <a:r>
              <a:rPr lang="es-CO" sz="900" dirty="0">
                <a:solidFill>
                  <a:schemeClr val="tx1">
                    <a:lumMod val="65000"/>
                    <a:lumOff val="35000"/>
                  </a:schemeClr>
                </a:solidFill>
              </a:rPr>
              <a:t>Anexo o suplemento necesario para la comprensión de alguno de los capítulos.</a:t>
            </a:r>
          </a:p>
        </p:txBody>
      </p:sp>
      <p:sp>
        <p:nvSpPr>
          <p:cNvPr id="19" name="CuadroTexto 18">
            <a:extLst>
              <a:ext uri="{FF2B5EF4-FFF2-40B4-BE49-F238E27FC236}">
                <a16:creationId xmlns:a16="http://schemas.microsoft.com/office/drawing/2014/main" id="{A4145277-1237-4632-B0D6-9EF57B33B691}"/>
              </a:ext>
            </a:extLst>
          </p:cNvPr>
          <p:cNvSpPr txBox="1"/>
          <p:nvPr/>
        </p:nvSpPr>
        <p:spPr>
          <a:xfrm>
            <a:off x="4870111" y="2470820"/>
            <a:ext cx="2843663" cy="3539430"/>
          </a:xfrm>
          <a:prstGeom prst="rect">
            <a:avLst/>
          </a:prstGeom>
          <a:noFill/>
        </p:spPr>
        <p:txBody>
          <a:bodyPr wrap="square" rtlCol="0">
            <a:spAutoFit/>
          </a:bodyPr>
          <a:lstStyle/>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y 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p:txBody>
      </p:sp>
      <p:sp>
        <p:nvSpPr>
          <p:cNvPr id="17" name="CuadroTexto 16">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18</a:t>
            </a:r>
          </a:p>
        </p:txBody>
      </p:sp>
      <p:sp>
        <p:nvSpPr>
          <p:cNvPr id="18" name="CuadroTexto 17">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20" name="Grupo 19">
            <a:extLst>
              <a:ext uri="{FF2B5EF4-FFF2-40B4-BE49-F238E27FC236}">
                <a16:creationId xmlns:a16="http://schemas.microsoft.com/office/drawing/2014/main" id="{38C9AB99-55F6-402D-A877-D04339D4FC73}"/>
              </a:ext>
            </a:extLst>
          </p:cNvPr>
          <p:cNvGrpSpPr/>
          <p:nvPr/>
        </p:nvGrpSpPr>
        <p:grpSpPr>
          <a:xfrm>
            <a:off x="-3428" y="587154"/>
            <a:ext cx="800870" cy="251021"/>
            <a:chOff x="-3428" y="587154"/>
            <a:chExt cx="800870" cy="251021"/>
          </a:xfrm>
        </p:grpSpPr>
        <p:grpSp>
          <p:nvGrpSpPr>
            <p:cNvPr id="21" name="Grupo 20">
              <a:extLst>
                <a:ext uri="{FF2B5EF4-FFF2-40B4-BE49-F238E27FC236}">
                  <a16:creationId xmlns:a16="http://schemas.microsoft.com/office/drawing/2014/main" id="{F746D257-BBDB-49E7-A593-48EA0F58CDFE}"/>
                </a:ext>
              </a:extLst>
            </p:cNvPr>
            <p:cNvGrpSpPr/>
            <p:nvPr/>
          </p:nvGrpSpPr>
          <p:grpSpPr>
            <a:xfrm>
              <a:off x="-3428" y="587154"/>
              <a:ext cx="800870" cy="251021"/>
              <a:chOff x="-3428" y="587154"/>
              <a:chExt cx="800870" cy="251021"/>
            </a:xfrm>
          </p:grpSpPr>
          <p:sp>
            <p:nvSpPr>
              <p:cNvPr id="23" name="Flecha: pentágono 22">
                <a:extLst>
                  <a:ext uri="{FF2B5EF4-FFF2-40B4-BE49-F238E27FC236}">
                    <a16:creationId xmlns:a16="http://schemas.microsoft.com/office/drawing/2014/main" id="{6A0B01D3-6786-4BC4-A404-C3B816170FA2}"/>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4" name="CuadroTexto 23">
                <a:extLst>
                  <a:ext uri="{FF2B5EF4-FFF2-40B4-BE49-F238E27FC236}">
                    <a16:creationId xmlns:a16="http://schemas.microsoft.com/office/drawing/2014/main" id="{86CF12A3-12AE-4054-A85E-D1F1AD1DD36D}"/>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2" name="Flecha: pentágono 21">
              <a:extLst>
                <a:ext uri="{FF2B5EF4-FFF2-40B4-BE49-F238E27FC236}">
                  <a16:creationId xmlns:a16="http://schemas.microsoft.com/office/drawing/2014/main" id="{D157C3DF-EF46-4073-BE28-28D2DF3CD021}"/>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399594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dirty="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La compilación</a:t>
            </a:r>
          </a:p>
        </p:txBody>
      </p:sp>
      <p:sp>
        <p:nvSpPr>
          <p:cNvPr id="12" name="CuadroTexto 11">
            <a:extLst>
              <a:ext uri="{FF2B5EF4-FFF2-40B4-BE49-F238E27FC236}">
                <a16:creationId xmlns:a16="http://schemas.microsoft.com/office/drawing/2014/main" id="{92812E66-9960-4C78-9BC3-5B9D38616192}"/>
              </a:ext>
            </a:extLst>
          </p:cNvPr>
          <p:cNvSpPr txBox="1"/>
          <p:nvPr/>
        </p:nvSpPr>
        <p:spPr>
          <a:xfrm>
            <a:off x="801514" y="1740137"/>
            <a:ext cx="2194737" cy="276999"/>
          </a:xfrm>
          <a:prstGeom prst="rect">
            <a:avLst/>
          </a:prstGeom>
          <a:noFill/>
        </p:spPr>
        <p:txBody>
          <a:bodyPr wrap="square" rtlCol="0">
            <a:spAutoFit/>
          </a:bodyPr>
          <a:lstStyle/>
          <a:p>
            <a:pPr algn="ctr"/>
            <a:r>
              <a:rPr lang="es-CO" sz="1200" dirty="0">
                <a:solidFill>
                  <a:schemeClr val="accent5">
                    <a:lumMod val="50000"/>
                  </a:schemeClr>
                </a:solidFill>
                <a:latin typeface="Times New Roman" panose="02020603050405020304" pitchFamily="18" charset="0"/>
                <a:cs typeface="Times New Roman" panose="02020603050405020304" pitchFamily="18" charset="0"/>
              </a:rPr>
              <a:t>¿Qué es?</a:t>
            </a:r>
          </a:p>
        </p:txBody>
      </p:sp>
      <p:sp>
        <p:nvSpPr>
          <p:cNvPr id="22" name="CuadroTexto 21">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sp>
        <p:nvSpPr>
          <p:cNvPr id="23" name="CuadroTexto 22">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SimSun" panose="02010600030101010101" pitchFamily="2" charset="-122"/>
                <a:ea typeface="SimSun" panose="02010600030101010101" pitchFamily="2" charset="-122"/>
                <a:cs typeface="Times New Roman" panose="02020603050405020304" pitchFamily="18" charset="0"/>
              </a:rPr>
              <a:t>I</a:t>
            </a:r>
          </a:p>
        </p:txBody>
      </p:sp>
      <p:sp>
        <p:nvSpPr>
          <p:cNvPr id="27" name="CuadroTexto 26">
            <a:extLst>
              <a:ext uri="{FF2B5EF4-FFF2-40B4-BE49-F238E27FC236}">
                <a16:creationId xmlns:a16="http://schemas.microsoft.com/office/drawing/2014/main" id="{C19EFAF4-8412-4E3C-A89A-9C200D1815E0}"/>
              </a:ext>
            </a:extLst>
          </p:cNvPr>
          <p:cNvSpPr txBox="1"/>
          <p:nvPr/>
        </p:nvSpPr>
        <p:spPr>
          <a:xfrm>
            <a:off x="800032" y="3290500"/>
            <a:ext cx="2194737" cy="276999"/>
          </a:xfrm>
          <a:prstGeom prst="rect">
            <a:avLst/>
          </a:prstGeom>
          <a:noFill/>
        </p:spPr>
        <p:txBody>
          <a:bodyPr wrap="square" rtlCol="0">
            <a:spAutoFit/>
          </a:bodyPr>
          <a:lstStyle/>
          <a:p>
            <a:pPr algn="ctr"/>
            <a:r>
              <a:rPr lang="es-CO" sz="1200" dirty="0">
                <a:solidFill>
                  <a:schemeClr val="accent5">
                    <a:lumMod val="50000"/>
                  </a:schemeClr>
                </a:solidFill>
                <a:latin typeface="Times New Roman" panose="02020603050405020304" pitchFamily="18" charset="0"/>
                <a:cs typeface="Times New Roman" panose="02020603050405020304" pitchFamily="18" charset="0"/>
              </a:rPr>
              <a:t>¿Cómo se planifica?</a:t>
            </a:r>
          </a:p>
        </p:txBody>
      </p:sp>
      <p:sp>
        <p:nvSpPr>
          <p:cNvPr id="28" name="CuadroTexto 27">
            <a:extLst>
              <a:ext uri="{FF2B5EF4-FFF2-40B4-BE49-F238E27FC236}">
                <a16:creationId xmlns:a16="http://schemas.microsoft.com/office/drawing/2014/main" id="{1359D2CE-8708-45D8-8B72-465C68D41AF4}"/>
              </a:ext>
            </a:extLst>
          </p:cNvPr>
          <p:cNvSpPr txBox="1"/>
          <p:nvPr/>
        </p:nvSpPr>
        <p:spPr>
          <a:xfrm>
            <a:off x="800032" y="5837229"/>
            <a:ext cx="2194738" cy="276999"/>
          </a:xfrm>
          <a:prstGeom prst="rect">
            <a:avLst/>
          </a:prstGeom>
          <a:noFill/>
        </p:spPr>
        <p:txBody>
          <a:bodyPr wrap="square" rtlCol="0">
            <a:spAutoFit/>
          </a:bodyPr>
          <a:lstStyle/>
          <a:p>
            <a:pPr algn="ctr"/>
            <a:r>
              <a:rPr lang="es-CO" sz="1200" dirty="0">
                <a:solidFill>
                  <a:schemeClr val="accent5">
                    <a:lumMod val="50000"/>
                  </a:schemeClr>
                </a:solidFill>
                <a:latin typeface="Times New Roman" panose="02020603050405020304" pitchFamily="18" charset="0"/>
                <a:cs typeface="Times New Roman" panose="02020603050405020304" pitchFamily="18" charset="0"/>
              </a:rPr>
              <a:t>Recomendación</a:t>
            </a:r>
          </a:p>
        </p:txBody>
      </p:sp>
      <p:sp>
        <p:nvSpPr>
          <p:cNvPr id="29" name="CuadroTexto 28">
            <a:extLst>
              <a:ext uri="{FF2B5EF4-FFF2-40B4-BE49-F238E27FC236}">
                <a16:creationId xmlns:a16="http://schemas.microsoft.com/office/drawing/2014/main" id="{6A8B69AF-1942-4A70-916C-4DFBBAAE0AC8}"/>
              </a:ext>
            </a:extLst>
          </p:cNvPr>
          <p:cNvSpPr txBox="1"/>
          <p:nvPr/>
        </p:nvSpPr>
        <p:spPr>
          <a:xfrm>
            <a:off x="800032" y="4634518"/>
            <a:ext cx="2194737" cy="276999"/>
          </a:xfrm>
          <a:prstGeom prst="rect">
            <a:avLst/>
          </a:prstGeom>
          <a:noFill/>
        </p:spPr>
        <p:txBody>
          <a:bodyPr wrap="square" rtlCol="0">
            <a:spAutoFit/>
          </a:bodyPr>
          <a:lstStyle/>
          <a:p>
            <a:pPr algn="ctr"/>
            <a:r>
              <a:rPr lang="es-CO" sz="1200" dirty="0">
                <a:solidFill>
                  <a:schemeClr val="accent5">
                    <a:lumMod val="50000"/>
                  </a:schemeClr>
                </a:solidFill>
                <a:latin typeface="Times New Roman" panose="02020603050405020304" pitchFamily="18" charset="0"/>
                <a:cs typeface="Times New Roman" panose="02020603050405020304" pitchFamily="18" charset="0"/>
              </a:rPr>
              <a:t>Tipos de compilaciones</a:t>
            </a:r>
          </a:p>
        </p:txBody>
      </p:sp>
      <p:grpSp>
        <p:nvGrpSpPr>
          <p:cNvPr id="2" name="Grupo 1">
            <a:extLst>
              <a:ext uri="{FF2B5EF4-FFF2-40B4-BE49-F238E27FC236}">
                <a16:creationId xmlns:a16="http://schemas.microsoft.com/office/drawing/2014/main" id="{1B7C8279-EDC4-47FA-9106-BFA182D679F1}"/>
              </a:ext>
            </a:extLst>
          </p:cNvPr>
          <p:cNvGrpSpPr/>
          <p:nvPr/>
        </p:nvGrpSpPr>
        <p:grpSpPr>
          <a:xfrm>
            <a:off x="3002386" y="1348407"/>
            <a:ext cx="5696498" cy="1072156"/>
            <a:chOff x="2995612" y="1480179"/>
            <a:chExt cx="5696498" cy="1072156"/>
          </a:xfrm>
        </p:grpSpPr>
        <p:sp>
          <p:nvSpPr>
            <p:cNvPr id="24" name="Rectángulo 23">
              <a:extLst>
                <a:ext uri="{FF2B5EF4-FFF2-40B4-BE49-F238E27FC236}">
                  <a16:creationId xmlns:a16="http://schemas.microsoft.com/office/drawing/2014/main" id="{E47823FB-D7E0-43A0-B985-1F64F37E0E75}"/>
                </a:ext>
              </a:extLst>
            </p:cNvPr>
            <p:cNvSpPr/>
            <p:nvPr/>
          </p:nvSpPr>
          <p:spPr>
            <a:xfrm>
              <a:off x="3873367" y="1480182"/>
              <a:ext cx="4818743" cy="1072153"/>
            </a:xfrm>
            <a:prstGeom prst="rect">
              <a:avLst/>
            </a:prstGeom>
            <a:gradFill flip="none" rotWithShape="1">
              <a:gsLst>
                <a:gs pos="0">
                  <a:schemeClr val="accent4">
                    <a:lumMod val="20000"/>
                    <a:lumOff val="80000"/>
                  </a:schemeClr>
                </a:gs>
                <a:gs pos="81000">
                  <a:schemeClr val="bg1"/>
                </a:gs>
              </a:gsLst>
              <a:lin ang="10800000" scaled="1"/>
              <a:tileRect/>
            </a:gradFill>
          </p:spPr>
          <p:txBody>
            <a:bodyPr wrap="square">
              <a:spAutoFit/>
            </a:bodyPr>
            <a:lstStyle/>
            <a:p>
              <a:pPr algn="just">
                <a:lnSpc>
                  <a:spcPct val="107000"/>
                </a:lnSpc>
                <a:spcAft>
                  <a:spcPts val="800"/>
                </a:spcAft>
              </a:pPr>
              <a:r>
                <a:rPr lang="es-CO" sz="1000" dirty="0">
                  <a:latin typeface="Times New Roman" panose="02020603050405020304" pitchFamily="18" charset="0"/>
                  <a:ea typeface="Calibri" panose="020F0502020204030204" pitchFamily="34" charset="0"/>
                  <a:cs typeface="Times New Roman" panose="02020603050405020304" pitchFamily="18" charset="0"/>
                </a:rPr>
                <a:t>Se entiende por compilación el acto de reunir el contenido de varias fuentes (capítulos) en un solo texto (libro). Debe tener ilación temática y conexión lógica a lo largo de todos los capítulos, por lo tanto, requiere de un compilador (editor académico) encargado de proponer, planificar y revisar los contenidos que recibe de los autores. Los capítulos no se publican de manera independiente, sino que hacen parte de una obra que será evaluada como un todo por dos expertos en el área.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lecha: pentágono 29">
              <a:extLst>
                <a:ext uri="{FF2B5EF4-FFF2-40B4-BE49-F238E27FC236}">
                  <a16:creationId xmlns:a16="http://schemas.microsoft.com/office/drawing/2014/main" id="{D2D9EB8E-9250-4613-A34C-73F7164ACA94}"/>
                </a:ext>
              </a:extLst>
            </p:cNvPr>
            <p:cNvSpPr/>
            <p:nvPr/>
          </p:nvSpPr>
          <p:spPr>
            <a:xfrm flipH="1" flipV="1">
              <a:off x="2995612" y="1480179"/>
              <a:ext cx="884527" cy="1072153"/>
            </a:xfrm>
            <a:prstGeom prst="homePlate">
              <a:avLst/>
            </a:prstGeom>
            <a:gradFill flip="none" rotWithShape="1">
              <a:gsLst>
                <a:gs pos="0">
                  <a:schemeClr val="accent4">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grpSp>
        <p:nvGrpSpPr>
          <p:cNvPr id="3" name="Grupo 2">
            <a:extLst>
              <a:ext uri="{FF2B5EF4-FFF2-40B4-BE49-F238E27FC236}">
                <a16:creationId xmlns:a16="http://schemas.microsoft.com/office/drawing/2014/main" id="{E8226862-EA6C-460D-AB5F-1CEA20C377F6}"/>
              </a:ext>
            </a:extLst>
          </p:cNvPr>
          <p:cNvGrpSpPr/>
          <p:nvPr/>
        </p:nvGrpSpPr>
        <p:grpSpPr>
          <a:xfrm>
            <a:off x="2995608" y="2561227"/>
            <a:ext cx="5703276" cy="1631217"/>
            <a:chOff x="2995608" y="2667545"/>
            <a:chExt cx="5703276" cy="1631217"/>
          </a:xfrm>
        </p:grpSpPr>
        <p:sp>
          <p:nvSpPr>
            <p:cNvPr id="25" name="Rectángulo 24">
              <a:extLst>
                <a:ext uri="{FF2B5EF4-FFF2-40B4-BE49-F238E27FC236}">
                  <a16:creationId xmlns:a16="http://schemas.microsoft.com/office/drawing/2014/main" id="{54CE8AA2-ADBD-4F68-A1A9-B5E6F683AF19}"/>
                </a:ext>
              </a:extLst>
            </p:cNvPr>
            <p:cNvSpPr/>
            <p:nvPr/>
          </p:nvSpPr>
          <p:spPr>
            <a:xfrm>
              <a:off x="3880141" y="2667546"/>
              <a:ext cx="4818743" cy="1631216"/>
            </a:xfrm>
            <a:prstGeom prst="rect">
              <a:avLst/>
            </a:prstGeom>
            <a:gradFill flip="none" rotWithShape="1">
              <a:gsLst>
                <a:gs pos="0">
                  <a:schemeClr val="accent4">
                    <a:lumMod val="20000"/>
                    <a:lumOff val="80000"/>
                  </a:schemeClr>
                </a:gs>
                <a:gs pos="81000">
                  <a:schemeClr val="bg1"/>
                </a:gs>
              </a:gsLst>
              <a:lin ang="10800000" scaled="1"/>
              <a:tileRect/>
            </a:gradFill>
          </p:spPr>
          <p:txBody>
            <a:bodyPr wrap="square">
              <a:spAutoFit/>
            </a:bodyPr>
            <a:lstStyle/>
            <a:p>
              <a:pPr algn="just">
                <a:spcAft>
                  <a:spcPts val="0"/>
                </a:spcAft>
              </a:pPr>
              <a:r>
                <a:rPr lang="es-CO" sz="1000" dirty="0">
                  <a:latin typeface="Times New Roman" panose="02020603050405020304" pitchFamily="18" charset="0"/>
                  <a:ea typeface="Calibri" panose="020F0502020204030204" pitchFamily="34" charset="0"/>
                </a:rPr>
                <a:t>En la planificación de una compilación el compilador debe tener en cuenta: </a:t>
              </a:r>
              <a:r>
                <a:rPr lang="es-CO" sz="1000" b="1" i="1" dirty="0">
                  <a:latin typeface="Times New Roman" panose="02020603050405020304" pitchFamily="18" charset="0"/>
                  <a:ea typeface="Calibri" panose="020F0502020204030204" pitchFamily="34" charset="0"/>
                </a:rPr>
                <a:t>el tema</a:t>
              </a:r>
              <a:r>
                <a:rPr lang="es-CO" sz="1000" dirty="0">
                  <a:latin typeface="Times New Roman" panose="02020603050405020304" pitchFamily="18" charset="0"/>
                  <a:ea typeface="Calibri" panose="020F0502020204030204" pitchFamily="34" charset="0"/>
                </a:rPr>
                <a:t>, punto de encuentro y eje transversal de los capítulos; </a:t>
              </a:r>
              <a:r>
                <a:rPr lang="es-CO" sz="1000" b="1" i="1" dirty="0">
                  <a:latin typeface="Times New Roman" panose="02020603050405020304" pitchFamily="18" charset="0"/>
                  <a:ea typeface="Calibri" panose="020F0502020204030204" pitchFamily="34" charset="0"/>
                </a:rPr>
                <a:t>el objetivo</a:t>
              </a:r>
              <a:r>
                <a:rPr lang="es-CO" sz="1000" i="1" dirty="0">
                  <a:latin typeface="Times New Roman" panose="02020603050405020304" pitchFamily="18" charset="0"/>
                  <a:ea typeface="Calibri" panose="020F0502020204030204" pitchFamily="34" charset="0"/>
                </a:rPr>
                <a:t>, </a:t>
              </a:r>
              <a:r>
                <a:rPr lang="es-CO" sz="1000" dirty="0">
                  <a:latin typeface="Times New Roman" panose="02020603050405020304" pitchFamily="18" charset="0"/>
                  <a:ea typeface="Calibri" panose="020F0502020204030204" pitchFamily="34" charset="0"/>
                </a:rPr>
                <a:t>propósito que busca la compilación (ej. comunicar un nuevo conocimiento, revisión temática, reflexión crítica, enseñar, etc.); </a:t>
              </a:r>
              <a:r>
                <a:rPr lang="es-CO" sz="1000" b="1" i="1" dirty="0">
                  <a:latin typeface="Times New Roman" panose="02020603050405020304" pitchFamily="18" charset="0"/>
                  <a:ea typeface="Calibri" panose="020F0502020204030204" pitchFamily="34" charset="0"/>
                </a:rPr>
                <a:t>el público</a:t>
              </a:r>
              <a:r>
                <a:rPr lang="es-CO" sz="1000" i="1" dirty="0">
                  <a:latin typeface="Times New Roman" panose="02020603050405020304" pitchFamily="18" charset="0"/>
                  <a:ea typeface="Calibri" panose="020F0502020204030204" pitchFamily="34" charset="0"/>
                </a:rPr>
                <a:t>, </a:t>
              </a:r>
              <a:r>
                <a:rPr lang="es-CO" sz="1000" dirty="0">
                  <a:latin typeface="Times New Roman" panose="02020603050405020304" pitchFamily="18" charset="0"/>
                  <a:ea typeface="Calibri" panose="020F0502020204030204" pitchFamily="34" charset="0"/>
                </a:rPr>
                <a:t>audiencia a la que va dirigida la obra y </a:t>
              </a:r>
              <a:r>
                <a:rPr lang="es-CO" sz="1000" b="1" i="1" dirty="0">
                  <a:latin typeface="Times New Roman" panose="02020603050405020304" pitchFamily="18" charset="0"/>
                  <a:ea typeface="Calibri" panose="020F0502020204030204" pitchFamily="34" charset="0"/>
                </a:rPr>
                <a:t>los autores</a:t>
              </a:r>
              <a:r>
                <a:rPr lang="es-CO" sz="1000" i="1" dirty="0">
                  <a:latin typeface="Times New Roman" panose="02020603050405020304" pitchFamily="18" charset="0"/>
                  <a:ea typeface="Calibri" panose="020F0502020204030204" pitchFamily="34" charset="0"/>
                </a:rPr>
                <a:t>, </a:t>
              </a:r>
              <a:r>
                <a:rPr lang="es-CO" sz="1000" dirty="0">
                  <a:latin typeface="Times New Roman" panose="02020603050405020304" pitchFamily="18" charset="0"/>
                  <a:ea typeface="Calibri" panose="020F0502020204030204" pitchFamily="34" charset="0"/>
                </a:rPr>
                <a:t>artífices que cuentan con el conocimiento necesario y suficiente para cumplir con el objetivo. Los autores deben tener claras las reglas del juego (el tema, el objetivo y el público), pues de ello depende que la compilación logre su cometido. Si bien los autores tienen estilos diferentes en la escritura, los capítulos deben poseer armonía entre sí (so pretexto de uniformidad) para que los contenidos del libro fluyan sin inconvenientes y sin socavar el estilo de los autores.</a:t>
              </a:r>
              <a:r>
                <a:rPr lang="es-CO" sz="1000" dirty="0"/>
                <a:t> </a:t>
              </a:r>
            </a:p>
          </p:txBody>
        </p:sp>
        <p:sp>
          <p:nvSpPr>
            <p:cNvPr id="32" name="Flecha: pentágono 31">
              <a:extLst>
                <a:ext uri="{FF2B5EF4-FFF2-40B4-BE49-F238E27FC236}">
                  <a16:creationId xmlns:a16="http://schemas.microsoft.com/office/drawing/2014/main" id="{C58E01E7-D843-4B53-B378-7C29FB057804}"/>
                </a:ext>
              </a:extLst>
            </p:cNvPr>
            <p:cNvSpPr/>
            <p:nvPr/>
          </p:nvSpPr>
          <p:spPr>
            <a:xfrm flipH="1" flipV="1">
              <a:off x="2995608" y="2667545"/>
              <a:ext cx="884527" cy="1631216"/>
            </a:xfrm>
            <a:prstGeom prst="homePlate">
              <a:avLst/>
            </a:prstGeom>
            <a:gradFill flip="none" rotWithShape="1">
              <a:gsLst>
                <a:gs pos="0">
                  <a:schemeClr val="accent4">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grpSp>
        <p:nvGrpSpPr>
          <p:cNvPr id="5" name="Grupo 4">
            <a:extLst>
              <a:ext uri="{FF2B5EF4-FFF2-40B4-BE49-F238E27FC236}">
                <a16:creationId xmlns:a16="http://schemas.microsoft.com/office/drawing/2014/main" id="{B688C17A-A7AC-4E44-98F8-DC9DDFDDCB86}"/>
              </a:ext>
            </a:extLst>
          </p:cNvPr>
          <p:cNvGrpSpPr/>
          <p:nvPr/>
        </p:nvGrpSpPr>
        <p:grpSpPr>
          <a:xfrm>
            <a:off x="2995609" y="4338701"/>
            <a:ext cx="5703275" cy="861778"/>
            <a:chOff x="2995609" y="4413969"/>
            <a:chExt cx="5703275" cy="861778"/>
          </a:xfrm>
        </p:grpSpPr>
        <p:sp>
          <p:nvSpPr>
            <p:cNvPr id="4" name="Rectángulo 3">
              <a:extLst>
                <a:ext uri="{FF2B5EF4-FFF2-40B4-BE49-F238E27FC236}">
                  <a16:creationId xmlns:a16="http://schemas.microsoft.com/office/drawing/2014/main" id="{E3D88831-2CC7-49A8-AB16-6EA53B76E428}"/>
                </a:ext>
              </a:extLst>
            </p:cNvPr>
            <p:cNvSpPr/>
            <p:nvPr/>
          </p:nvSpPr>
          <p:spPr>
            <a:xfrm>
              <a:off x="3880141" y="4413973"/>
              <a:ext cx="4818743" cy="861774"/>
            </a:xfrm>
            <a:prstGeom prst="rect">
              <a:avLst/>
            </a:prstGeom>
            <a:gradFill flip="none" rotWithShape="1">
              <a:gsLst>
                <a:gs pos="0">
                  <a:schemeClr val="accent4">
                    <a:lumMod val="20000"/>
                    <a:lumOff val="80000"/>
                  </a:schemeClr>
                </a:gs>
                <a:gs pos="81000">
                  <a:schemeClr val="bg1"/>
                </a:gs>
              </a:gsLst>
              <a:lin ang="10800000" scaled="1"/>
              <a:tileRect/>
            </a:gradFill>
          </p:spPr>
          <p:txBody>
            <a:bodyPr wrap="square">
              <a:spAutoFit/>
            </a:bodyPr>
            <a:lstStyle/>
            <a:p>
              <a:pPr algn="just"/>
              <a:r>
                <a:rPr lang="es-CO" sz="1000" b="1" dirty="0">
                  <a:latin typeface="Times New Roman" panose="02020603050405020304" pitchFamily="18" charset="0"/>
                  <a:cs typeface="Times New Roman" panose="02020603050405020304" pitchFamily="18" charset="0"/>
                </a:rPr>
                <a:t>Investigativa</a:t>
              </a:r>
              <a:r>
                <a:rPr lang="es-CO" sz="1000" dirty="0">
                  <a:latin typeface="Times New Roman" panose="02020603050405020304" pitchFamily="18" charset="0"/>
                  <a:cs typeface="Times New Roman" panose="02020603050405020304" pitchFamily="18" charset="0"/>
                </a:rPr>
                <a:t>: compilación de carácter científico con hallazgos o resultados de investigaciones terminadas que generen nuevo conocimiento o que presenten soluciones a problemas de carácter científico. </a:t>
              </a:r>
            </a:p>
            <a:p>
              <a:pPr algn="just"/>
              <a:r>
                <a:rPr lang="es-CO" sz="1000" b="1" dirty="0">
                  <a:latin typeface="Times New Roman" panose="02020603050405020304" pitchFamily="18" charset="0"/>
                  <a:cs typeface="Times New Roman" panose="02020603050405020304" pitchFamily="18" charset="0"/>
                </a:rPr>
                <a:t>Académica</a:t>
              </a:r>
              <a:r>
                <a:rPr lang="es-CO" sz="1000" dirty="0">
                  <a:latin typeface="Times New Roman" panose="02020603050405020304" pitchFamily="18" charset="0"/>
                  <a:cs typeface="Times New Roman" panose="02020603050405020304" pitchFamily="18" charset="0"/>
                </a:rPr>
                <a:t>: compilación que apoya la docencia y la práctica pedagógica de los profesores en el aula.</a:t>
              </a:r>
            </a:p>
          </p:txBody>
        </p:sp>
        <p:sp>
          <p:nvSpPr>
            <p:cNvPr id="33" name="Flecha: pentágono 32">
              <a:extLst>
                <a:ext uri="{FF2B5EF4-FFF2-40B4-BE49-F238E27FC236}">
                  <a16:creationId xmlns:a16="http://schemas.microsoft.com/office/drawing/2014/main" id="{2B77EC65-C885-4BA7-98D3-6D92ED9945E2}"/>
                </a:ext>
              </a:extLst>
            </p:cNvPr>
            <p:cNvSpPr/>
            <p:nvPr/>
          </p:nvSpPr>
          <p:spPr>
            <a:xfrm flipH="1" flipV="1">
              <a:off x="2995609" y="4413969"/>
              <a:ext cx="982400" cy="861773"/>
            </a:xfrm>
            <a:prstGeom prst="homePlate">
              <a:avLst/>
            </a:prstGeom>
            <a:gradFill flip="none" rotWithShape="1">
              <a:gsLst>
                <a:gs pos="0">
                  <a:schemeClr val="accent4">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grpSp>
        <p:nvGrpSpPr>
          <p:cNvPr id="6" name="Grupo 5">
            <a:extLst>
              <a:ext uri="{FF2B5EF4-FFF2-40B4-BE49-F238E27FC236}">
                <a16:creationId xmlns:a16="http://schemas.microsoft.com/office/drawing/2014/main" id="{32117426-7327-4ABE-A426-80BDBB6FC62E}"/>
              </a:ext>
            </a:extLst>
          </p:cNvPr>
          <p:cNvGrpSpPr/>
          <p:nvPr/>
        </p:nvGrpSpPr>
        <p:grpSpPr>
          <a:xfrm>
            <a:off x="2995609" y="5346722"/>
            <a:ext cx="5703275" cy="1169560"/>
            <a:chOff x="2995609" y="5346722"/>
            <a:chExt cx="5703275" cy="1169560"/>
          </a:xfrm>
        </p:grpSpPr>
        <p:sp>
          <p:nvSpPr>
            <p:cNvPr id="26" name="Rectángulo 25">
              <a:extLst>
                <a:ext uri="{FF2B5EF4-FFF2-40B4-BE49-F238E27FC236}">
                  <a16:creationId xmlns:a16="http://schemas.microsoft.com/office/drawing/2014/main" id="{A4166549-AF32-4DA3-AA4B-0E0566778383}"/>
                </a:ext>
              </a:extLst>
            </p:cNvPr>
            <p:cNvSpPr/>
            <p:nvPr/>
          </p:nvSpPr>
          <p:spPr>
            <a:xfrm>
              <a:off x="3880141" y="5346731"/>
              <a:ext cx="4818743" cy="1169551"/>
            </a:xfrm>
            <a:prstGeom prst="rect">
              <a:avLst/>
            </a:prstGeom>
            <a:gradFill flip="none" rotWithShape="1">
              <a:gsLst>
                <a:gs pos="0">
                  <a:schemeClr val="accent4">
                    <a:lumMod val="20000"/>
                    <a:lumOff val="80000"/>
                  </a:schemeClr>
                </a:gs>
                <a:gs pos="81000">
                  <a:schemeClr val="bg1"/>
                </a:gs>
              </a:gsLst>
              <a:lin ang="10800000" scaled="1"/>
              <a:tileRect/>
            </a:gradFill>
          </p:spPr>
          <p:txBody>
            <a:bodyPr wrap="square">
              <a:spAutoFit/>
            </a:bodyPr>
            <a:lstStyle/>
            <a:p>
              <a:pPr algn="just">
                <a:spcAft>
                  <a:spcPts val="0"/>
                </a:spcAft>
              </a:pPr>
              <a:r>
                <a:rPr lang="es-CO" sz="1000" dirty="0">
                  <a:latin typeface="Times New Roman" panose="02020603050405020304" pitchFamily="18" charset="0"/>
                  <a:ea typeface="Calibri" panose="020F0502020204030204" pitchFamily="34" charset="0"/>
                  <a:cs typeface="Times New Roman" panose="02020603050405020304" pitchFamily="18" charset="0"/>
                </a:rPr>
                <a:t>Antes de iniciar con la escritura, un autor debe pensar en el perfil de su público y el efecto que quiere generar en ellos (dicho efecto está marcado por el objetivo). El perfil le sugiere al autor adecuar su discurso y poner en juego estrategias que le permitan una adecuada comunicación. Si un autor se dirige a una comunidad de expertos, su discurso es más especializado y técnico; si en su defecto ocurre lo contrario, el discurso debe ser más liviano y procurar estrategias o recursos pedagógicos que secuestren la atención del lector. Habrá tantas clases de discursos como clases de auditorios.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Flecha: pentágono 33">
              <a:extLst>
                <a:ext uri="{FF2B5EF4-FFF2-40B4-BE49-F238E27FC236}">
                  <a16:creationId xmlns:a16="http://schemas.microsoft.com/office/drawing/2014/main" id="{49CC4273-E101-4290-868A-F095D5DEF0E3}"/>
                </a:ext>
              </a:extLst>
            </p:cNvPr>
            <p:cNvSpPr/>
            <p:nvPr/>
          </p:nvSpPr>
          <p:spPr>
            <a:xfrm flipH="1" flipV="1">
              <a:off x="2995609" y="5346722"/>
              <a:ext cx="884526" cy="1169560"/>
            </a:xfrm>
            <a:prstGeom prst="homePlate">
              <a:avLst/>
            </a:prstGeom>
            <a:gradFill flip="none" rotWithShape="1">
              <a:gsLst>
                <a:gs pos="0">
                  <a:schemeClr val="accent4">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1985776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Glosario</a:t>
            </a:r>
            <a:endParaRPr lang="es-CO" dirty="0">
              <a:solidFill>
                <a:sysClr val="windowText" lastClr="000000"/>
              </a:solidFill>
            </a:endParaRPr>
          </a:p>
        </p:txBody>
      </p:sp>
      <p:sp>
        <p:nvSpPr>
          <p:cNvPr id="51" name="Elipse 50">
            <a:extLst>
              <a:ext uri="{FF2B5EF4-FFF2-40B4-BE49-F238E27FC236}">
                <a16:creationId xmlns:a16="http://schemas.microsoft.com/office/drawing/2014/main" id="{85E62969-47DD-47D4-B764-69B96D10BC0F}"/>
              </a:ext>
            </a:extLst>
          </p:cNvPr>
          <p:cNvSpPr/>
          <p:nvPr/>
        </p:nvSpPr>
        <p:spPr>
          <a:xfrm>
            <a:off x="4508205"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53" name="CuadroTexto 52">
            <a:extLst>
              <a:ext uri="{FF2B5EF4-FFF2-40B4-BE49-F238E27FC236}">
                <a16:creationId xmlns:a16="http://schemas.microsoft.com/office/drawing/2014/main" id="{64A3188F-0733-4CEB-8D3D-DA76D54C1EF0}"/>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finales</a:t>
            </a:r>
          </a:p>
        </p:txBody>
      </p:sp>
      <p:sp>
        <p:nvSpPr>
          <p:cNvPr id="43" name="Rectángulo 42">
            <a:extLst>
              <a:ext uri="{FF2B5EF4-FFF2-40B4-BE49-F238E27FC236}">
                <a16:creationId xmlns:a16="http://schemas.microsoft.com/office/drawing/2014/main" id="{A7007210-AAF1-41F7-9C74-5EC77162F307}"/>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Glosario</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Elipse 43">
            <a:extLst>
              <a:ext uri="{FF2B5EF4-FFF2-40B4-BE49-F238E27FC236}">
                <a16:creationId xmlns:a16="http://schemas.microsoft.com/office/drawing/2014/main" id="{E665E329-8F7C-498D-89F3-7B58A469D261}"/>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45" name="CuadroTexto 44">
            <a:extLst>
              <a:ext uri="{FF2B5EF4-FFF2-40B4-BE49-F238E27FC236}">
                <a16:creationId xmlns:a16="http://schemas.microsoft.com/office/drawing/2014/main" id="{42F4112D-496F-475B-AB71-657DC7352535}"/>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Glosario (opcional)</a:t>
            </a:r>
          </a:p>
        </p:txBody>
      </p:sp>
      <p:sp>
        <p:nvSpPr>
          <p:cNvPr id="46" name="CuadroTexto 45">
            <a:extLst>
              <a:ext uri="{FF2B5EF4-FFF2-40B4-BE49-F238E27FC236}">
                <a16:creationId xmlns:a16="http://schemas.microsoft.com/office/drawing/2014/main" id="{4EE3CE63-DE84-47D4-A907-C2206C120ED5}"/>
              </a:ext>
            </a:extLst>
          </p:cNvPr>
          <p:cNvSpPr txBox="1"/>
          <p:nvPr/>
        </p:nvSpPr>
        <p:spPr>
          <a:xfrm>
            <a:off x="1090355" y="1990489"/>
            <a:ext cx="2349529" cy="507831"/>
          </a:xfrm>
          <a:prstGeom prst="rect">
            <a:avLst/>
          </a:prstGeom>
          <a:noFill/>
        </p:spPr>
        <p:txBody>
          <a:bodyPr wrap="square" rtlCol="0">
            <a:spAutoFit/>
          </a:bodyPr>
          <a:lstStyle/>
          <a:p>
            <a:r>
              <a:rPr lang="es-CO" sz="900" dirty="0">
                <a:solidFill>
                  <a:schemeClr val="tx1">
                    <a:lumMod val="65000"/>
                    <a:lumOff val="35000"/>
                  </a:schemeClr>
                </a:solidFill>
              </a:rPr>
              <a:t>Definición de conceptos centrales y recurrentes que aparecen en la obra  para facilitar su lectura y comprensión.</a:t>
            </a:r>
          </a:p>
        </p:txBody>
      </p:sp>
      <p:sp>
        <p:nvSpPr>
          <p:cNvPr id="19" name="CuadroTexto 18">
            <a:extLst>
              <a:ext uri="{FF2B5EF4-FFF2-40B4-BE49-F238E27FC236}">
                <a16:creationId xmlns:a16="http://schemas.microsoft.com/office/drawing/2014/main" id="{4BE93F4D-2DC4-4D95-A64A-F1A112E8B4C1}"/>
              </a:ext>
            </a:extLst>
          </p:cNvPr>
          <p:cNvSpPr txBox="1"/>
          <p:nvPr/>
        </p:nvSpPr>
        <p:spPr>
          <a:xfrm>
            <a:off x="4870111" y="2470820"/>
            <a:ext cx="2843663" cy="3416320"/>
          </a:xfrm>
          <a:prstGeom prst="rect">
            <a:avLst/>
          </a:prstGeom>
          <a:noFill/>
        </p:spPr>
        <p:txBody>
          <a:bodyPr wrap="square" rtlCol="0">
            <a:spAutoFit/>
          </a:bodyPr>
          <a:lstStyle/>
          <a:p>
            <a:pPr algn="just"/>
            <a:r>
              <a:rPr lang="es-CO" sz="800" b="1" dirty="0">
                <a:latin typeface="Times New Roman" panose="02020603050405020304" pitchFamily="18" charset="0"/>
                <a:cs typeface="Times New Roman" panose="02020603050405020304" pitchFamily="18" charset="0"/>
              </a:rPr>
              <a:t>Lorem </a:t>
            </a:r>
            <a:r>
              <a:rPr lang="es-CO" sz="800" b="1" dirty="0" err="1">
                <a:latin typeface="Times New Roman" panose="02020603050405020304" pitchFamily="18" charset="0"/>
                <a:cs typeface="Times New Roman" panose="02020603050405020304" pitchFamily="18" charset="0"/>
              </a:rPr>
              <a:t>Ipsum</a:t>
            </a:r>
            <a:r>
              <a:rPr lang="es-CO" sz="800" b="1" dirty="0">
                <a:latin typeface="Times New Roman" panose="02020603050405020304" pitchFamily="18" charset="0"/>
                <a:cs typeface="Times New Roman" panose="02020603050405020304" pitchFamily="18" charset="0"/>
              </a:rPr>
              <a:t>:</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b="1" dirty="0">
                <a:latin typeface="Times New Roman" panose="02020603050405020304" pitchFamily="18" charset="0"/>
                <a:cs typeface="Times New Roman" panose="02020603050405020304" pitchFamily="18" charset="0"/>
              </a:rPr>
              <a:t>Lorem </a:t>
            </a:r>
            <a:r>
              <a:rPr lang="es-CO" sz="800" b="1" dirty="0" err="1">
                <a:latin typeface="Times New Roman" panose="02020603050405020304" pitchFamily="18" charset="0"/>
                <a:cs typeface="Times New Roman" panose="02020603050405020304" pitchFamily="18" charset="0"/>
              </a:rPr>
              <a:t>Ipsum</a:t>
            </a:r>
            <a:r>
              <a:rPr lang="es-CO" sz="800" b="1" dirty="0">
                <a:latin typeface="Times New Roman" panose="02020603050405020304" pitchFamily="18" charset="0"/>
                <a:cs typeface="Times New Roman" panose="02020603050405020304" pitchFamily="18" charset="0"/>
              </a:rPr>
              <a:t>:</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b="1" dirty="0">
                <a:latin typeface="Times New Roman" panose="02020603050405020304" pitchFamily="18" charset="0"/>
                <a:cs typeface="Times New Roman" panose="02020603050405020304" pitchFamily="18" charset="0"/>
              </a:rPr>
              <a:t>Lorem </a:t>
            </a:r>
            <a:r>
              <a:rPr lang="es-CO" sz="800" b="1" dirty="0" err="1">
                <a:latin typeface="Times New Roman" panose="02020603050405020304" pitchFamily="18" charset="0"/>
                <a:cs typeface="Times New Roman" panose="02020603050405020304" pitchFamily="18" charset="0"/>
              </a:rPr>
              <a:t>Ipsum</a:t>
            </a:r>
            <a:r>
              <a:rPr lang="es-CO" sz="800" b="1" dirty="0">
                <a:latin typeface="Times New Roman" panose="02020603050405020304" pitchFamily="18" charset="0"/>
                <a:cs typeface="Times New Roman" panose="02020603050405020304" pitchFamily="18" charset="0"/>
              </a:rPr>
              <a:t>:</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b="1" dirty="0">
                <a:latin typeface="Times New Roman" panose="02020603050405020304" pitchFamily="18" charset="0"/>
                <a:cs typeface="Times New Roman" panose="02020603050405020304" pitchFamily="18" charset="0"/>
              </a:rPr>
              <a:t>Lorem </a:t>
            </a:r>
            <a:r>
              <a:rPr lang="es-CO" sz="800" b="1" dirty="0" err="1">
                <a:latin typeface="Times New Roman" panose="02020603050405020304" pitchFamily="18" charset="0"/>
                <a:cs typeface="Times New Roman" panose="02020603050405020304" pitchFamily="18" charset="0"/>
              </a:rPr>
              <a:t>Ipsum</a:t>
            </a:r>
            <a:r>
              <a:rPr lang="es-CO" sz="800" b="1" dirty="0">
                <a:latin typeface="Times New Roman" panose="02020603050405020304" pitchFamily="18" charset="0"/>
                <a:cs typeface="Times New Roman" panose="02020603050405020304" pitchFamily="18" charset="0"/>
              </a:rPr>
              <a:t>:</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p:txBody>
      </p:sp>
      <p:sp>
        <p:nvSpPr>
          <p:cNvPr id="17" name="CuadroTexto 16">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19</a:t>
            </a:r>
          </a:p>
        </p:txBody>
      </p:sp>
      <p:sp>
        <p:nvSpPr>
          <p:cNvPr id="18" name="CuadroTexto 17">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20" name="Grupo 19">
            <a:extLst>
              <a:ext uri="{FF2B5EF4-FFF2-40B4-BE49-F238E27FC236}">
                <a16:creationId xmlns:a16="http://schemas.microsoft.com/office/drawing/2014/main" id="{3B8C501B-508D-40F5-8173-636F3F76BDC1}"/>
              </a:ext>
            </a:extLst>
          </p:cNvPr>
          <p:cNvGrpSpPr/>
          <p:nvPr/>
        </p:nvGrpSpPr>
        <p:grpSpPr>
          <a:xfrm>
            <a:off x="-3428" y="587154"/>
            <a:ext cx="800870" cy="251021"/>
            <a:chOff x="-3428" y="587154"/>
            <a:chExt cx="800870" cy="251021"/>
          </a:xfrm>
        </p:grpSpPr>
        <p:grpSp>
          <p:nvGrpSpPr>
            <p:cNvPr id="21" name="Grupo 20">
              <a:extLst>
                <a:ext uri="{FF2B5EF4-FFF2-40B4-BE49-F238E27FC236}">
                  <a16:creationId xmlns:a16="http://schemas.microsoft.com/office/drawing/2014/main" id="{866CCE7B-5AAB-428C-8A93-2B5CB9CBA642}"/>
                </a:ext>
              </a:extLst>
            </p:cNvPr>
            <p:cNvGrpSpPr/>
            <p:nvPr/>
          </p:nvGrpSpPr>
          <p:grpSpPr>
            <a:xfrm>
              <a:off x="-3428" y="587154"/>
              <a:ext cx="800870" cy="251021"/>
              <a:chOff x="-3428" y="587154"/>
              <a:chExt cx="800870" cy="251021"/>
            </a:xfrm>
          </p:grpSpPr>
          <p:sp>
            <p:nvSpPr>
              <p:cNvPr id="23" name="Flecha: pentágono 22">
                <a:extLst>
                  <a:ext uri="{FF2B5EF4-FFF2-40B4-BE49-F238E27FC236}">
                    <a16:creationId xmlns:a16="http://schemas.microsoft.com/office/drawing/2014/main" id="{F426BD57-D7C4-4D2E-BED3-E152B910BE7A}"/>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4" name="CuadroTexto 23">
                <a:extLst>
                  <a:ext uri="{FF2B5EF4-FFF2-40B4-BE49-F238E27FC236}">
                    <a16:creationId xmlns:a16="http://schemas.microsoft.com/office/drawing/2014/main" id="{EA9DF4C1-797A-4FFB-8305-5FD6A92D2834}"/>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2" name="Flecha: pentágono 21">
              <a:extLst>
                <a:ext uri="{FF2B5EF4-FFF2-40B4-BE49-F238E27FC236}">
                  <a16:creationId xmlns:a16="http://schemas.microsoft.com/office/drawing/2014/main" id="{F3896FA2-A285-4646-8BFA-15AA1A42957E}"/>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7393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dirty="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Recomendaciones</a:t>
            </a:r>
          </a:p>
        </p:txBody>
      </p:sp>
      <p:sp>
        <p:nvSpPr>
          <p:cNvPr id="11" name="CuadroTexto 10">
            <a:extLst>
              <a:ext uri="{FF2B5EF4-FFF2-40B4-BE49-F238E27FC236}">
                <a16:creationId xmlns:a16="http://schemas.microsoft.com/office/drawing/2014/main" id="{1FC5743B-F3BD-413D-885D-BB4CA55D91E3}"/>
              </a:ext>
            </a:extLst>
          </p:cNvPr>
          <p:cNvSpPr txBox="1"/>
          <p:nvPr/>
        </p:nvSpPr>
        <p:spPr>
          <a:xfrm>
            <a:off x="1090355" y="1993275"/>
            <a:ext cx="2349529" cy="4247317"/>
          </a:xfrm>
          <a:prstGeom prst="rect">
            <a:avLst/>
          </a:prstGeom>
          <a:noFill/>
        </p:spPr>
        <p:txBody>
          <a:bodyPr wrap="square" rtlCol="0">
            <a:spAutoFit/>
          </a:bodyPr>
          <a:lstStyle/>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Programa: Word</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Formato: tamaño carta 21,59 x 27,94 cm</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Márgenes: </a:t>
            </a: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    Superior e inferior: 2,5 cm</a:t>
            </a: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    Derecho e izquierdo: 3 cm</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Fuente: Times New </a:t>
            </a:r>
            <a:r>
              <a:rPr lang="es-CO" sz="900" dirty="0" err="1">
                <a:solidFill>
                  <a:schemeClr val="tx1">
                    <a:lumMod val="65000"/>
                    <a:lumOff val="35000"/>
                  </a:schemeClr>
                </a:solidFill>
                <a:latin typeface="Times New Roman" panose="02020603050405020304" pitchFamily="18" charset="0"/>
                <a:cs typeface="Times New Roman" panose="02020603050405020304" pitchFamily="18" charset="0"/>
              </a:rPr>
              <a:t>Roman</a:t>
            </a:r>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Tamaño: 12 puntos</a:t>
            </a: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Alineación: justificada</a:t>
            </a: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Interlineado: 1,5</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Extensión máxima de compilación: 160 págs.</a:t>
            </a: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Extensión mínima de compilación: 80 págs.</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Extensión máxima de capítulo: 20 págs.</a:t>
            </a: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Extensión mínima de capítulo: 10 págs.</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Estilo de normas de citación</a:t>
            </a:r>
          </a:p>
          <a:p>
            <a:pPr marL="88900"/>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APA </a:t>
            </a:r>
            <a:r>
              <a:rPr lang="es-CO" sz="900" dirty="0" err="1">
                <a:solidFill>
                  <a:schemeClr val="tx1">
                    <a:lumMod val="65000"/>
                    <a:lumOff val="35000"/>
                  </a:schemeClr>
                </a:solidFill>
                <a:latin typeface="Times New Roman" panose="02020603050405020304" pitchFamily="18" charset="0"/>
                <a:cs typeface="Times New Roman" panose="02020603050405020304" pitchFamily="18" charset="0"/>
              </a:rPr>
              <a:t>7ma</a:t>
            </a: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 Ed. </a:t>
            </a:r>
          </a:p>
          <a:p>
            <a:pPr marL="88900"/>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IEEE.</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Identificar porcentaje de similitud en el texto</a:t>
            </a:r>
          </a:p>
          <a:p>
            <a:pPr marL="88900"/>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Similitud aceptada: porcentaje &lt; 30%</a:t>
            </a:r>
          </a:p>
          <a:p>
            <a:pPr marL="88900"/>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Nota: entiéndase por porcentaje de similitud la aceptación de texto citado correctamente sin vulnerar derechos de terceros.</a:t>
            </a:r>
          </a:p>
        </p:txBody>
      </p:sp>
      <p:sp>
        <p:nvSpPr>
          <p:cNvPr id="12" name="CuadroTexto 11">
            <a:extLst>
              <a:ext uri="{FF2B5EF4-FFF2-40B4-BE49-F238E27FC236}">
                <a16:creationId xmlns:a16="http://schemas.microsoft.com/office/drawing/2014/main" id="{92812E66-9960-4C78-9BC3-5B9D38616192}"/>
              </a:ext>
            </a:extLst>
          </p:cNvPr>
          <p:cNvSpPr txBox="1"/>
          <p:nvPr/>
        </p:nvSpPr>
        <p:spPr>
          <a:xfrm>
            <a:off x="1090355" y="1716276"/>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Recomendaciones generales</a:t>
            </a:r>
          </a:p>
        </p:txBody>
      </p:sp>
      <p:sp>
        <p:nvSpPr>
          <p:cNvPr id="13" name="Rectángulo 12">
            <a:extLst>
              <a:ext uri="{FF2B5EF4-FFF2-40B4-BE49-F238E27FC236}">
                <a16:creationId xmlns:a16="http://schemas.microsoft.com/office/drawing/2014/main" id="{61AA1A77-527B-4EE5-A3A6-1F1AF09D7376}"/>
              </a:ext>
            </a:extLst>
          </p:cNvPr>
          <p:cNvSpPr/>
          <p:nvPr/>
        </p:nvSpPr>
        <p:spPr>
          <a:xfrm>
            <a:off x="4987262" y="1943794"/>
            <a:ext cx="2615386" cy="38121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CuadroTexto 16">
            <a:extLst>
              <a:ext uri="{FF2B5EF4-FFF2-40B4-BE49-F238E27FC236}">
                <a16:creationId xmlns:a16="http://schemas.microsoft.com/office/drawing/2014/main" id="{343E6908-8529-495E-BDBF-76A1FC900F37}"/>
              </a:ext>
            </a:extLst>
          </p:cNvPr>
          <p:cNvSpPr txBox="1"/>
          <p:nvPr/>
        </p:nvSpPr>
        <p:spPr>
          <a:xfrm>
            <a:off x="6026098" y="1447241"/>
            <a:ext cx="600939" cy="276999"/>
          </a:xfrm>
          <a:prstGeom prst="rect">
            <a:avLst/>
          </a:prstGeom>
          <a:noFill/>
        </p:spPr>
        <p:txBody>
          <a:bodyPr wrap="square" rtlCol="0">
            <a:spAutoFit/>
          </a:bodyPr>
          <a:lstStyle/>
          <a:p>
            <a:pPr algn="ctr"/>
            <a:r>
              <a:rPr lang="es-CO" sz="1200" dirty="0">
                <a:latin typeface="Times New Roman" panose="02020603050405020304" pitchFamily="18" charset="0"/>
                <a:cs typeface="Times New Roman" panose="02020603050405020304" pitchFamily="18" charset="0"/>
              </a:rPr>
              <a:t>3 </a:t>
            </a:r>
            <a:r>
              <a:rPr lang="es-CO" sz="1200" dirty="0" err="1">
                <a:latin typeface="Times New Roman" panose="02020603050405020304" pitchFamily="18" charset="0"/>
                <a:cs typeface="Times New Roman" panose="02020603050405020304" pitchFamily="18" charset="0"/>
              </a:rPr>
              <a:t>cms</a:t>
            </a:r>
            <a:r>
              <a:rPr lang="es-CO" sz="1200" dirty="0">
                <a:latin typeface="Times New Roman" panose="02020603050405020304" pitchFamily="18" charset="0"/>
                <a:cs typeface="Times New Roman" panose="02020603050405020304" pitchFamily="18" charset="0"/>
              </a:rPr>
              <a:t>.</a:t>
            </a:r>
          </a:p>
        </p:txBody>
      </p:sp>
      <p:sp>
        <p:nvSpPr>
          <p:cNvPr id="19" name="CuadroTexto 18">
            <a:extLst>
              <a:ext uri="{FF2B5EF4-FFF2-40B4-BE49-F238E27FC236}">
                <a16:creationId xmlns:a16="http://schemas.microsoft.com/office/drawing/2014/main" id="{343E6908-8529-495E-BDBF-76A1FC900F37}"/>
              </a:ext>
            </a:extLst>
          </p:cNvPr>
          <p:cNvSpPr txBox="1"/>
          <p:nvPr/>
        </p:nvSpPr>
        <p:spPr>
          <a:xfrm>
            <a:off x="7510701" y="3707089"/>
            <a:ext cx="763758" cy="276999"/>
          </a:xfrm>
          <a:prstGeom prst="rect">
            <a:avLst/>
          </a:prstGeom>
          <a:noFill/>
        </p:spPr>
        <p:txBody>
          <a:bodyPr wrap="square" rtlCol="0">
            <a:spAutoFit/>
          </a:bodyPr>
          <a:lstStyle/>
          <a:p>
            <a:pPr algn="ctr"/>
            <a:r>
              <a:rPr lang="es-CO" sz="1200" dirty="0">
                <a:latin typeface="Times New Roman" panose="02020603050405020304" pitchFamily="18" charset="0"/>
                <a:cs typeface="Times New Roman" panose="02020603050405020304" pitchFamily="18" charset="0"/>
              </a:rPr>
              <a:t>2.5 </a:t>
            </a:r>
            <a:r>
              <a:rPr lang="es-CO" sz="1200" dirty="0" err="1">
                <a:latin typeface="Times New Roman" panose="02020603050405020304" pitchFamily="18" charset="0"/>
                <a:cs typeface="Times New Roman" panose="02020603050405020304" pitchFamily="18" charset="0"/>
              </a:rPr>
              <a:t>cms</a:t>
            </a:r>
            <a:r>
              <a:rPr lang="es-CO" sz="1200" dirty="0">
                <a:latin typeface="Times New Roman" panose="02020603050405020304" pitchFamily="18" charset="0"/>
                <a:cs typeface="Times New Roman" panose="02020603050405020304" pitchFamily="18" charset="0"/>
              </a:rPr>
              <a:t>.</a:t>
            </a:r>
          </a:p>
        </p:txBody>
      </p:sp>
      <p:sp>
        <p:nvSpPr>
          <p:cNvPr id="20" name="CuadroTexto 19">
            <a:extLst>
              <a:ext uri="{FF2B5EF4-FFF2-40B4-BE49-F238E27FC236}">
                <a16:creationId xmlns:a16="http://schemas.microsoft.com/office/drawing/2014/main" id="{343E6908-8529-495E-BDBF-76A1FC900F37}"/>
              </a:ext>
            </a:extLst>
          </p:cNvPr>
          <p:cNvSpPr txBox="1"/>
          <p:nvPr/>
        </p:nvSpPr>
        <p:spPr>
          <a:xfrm>
            <a:off x="6026098" y="5953199"/>
            <a:ext cx="600939" cy="276999"/>
          </a:xfrm>
          <a:prstGeom prst="rect">
            <a:avLst/>
          </a:prstGeom>
          <a:noFill/>
        </p:spPr>
        <p:txBody>
          <a:bodyPr wrap="square" rtlCol="0">
            <a:spAutoFit/>
          </a:bodyPr>
          <a:lstStyle/>
          <a:p>
            <a:pPr algn="ctr"/>
            <a:r>
              <a:rPr lang="es-CO" sz="1200" dirty="0">
                <a:latin typeface="Times New Roman" panose="02020603050405020304" pitchFamily="18" charset="0"/>
                <a:cs typeface="Times New Roman" panose="02020603050405020304" pitchFamily="18" charset="0"/>
              </a:rPr>
              <a:t>3 </a:t>
            </a:r>
            <a:r>
              <a:rPr lang="es-CO" sz="1200" dirty="0" err="1">
                <a:latin typeface="Times New Roman" panose="02020603050405020304" pitchFamily="18" charset="0"/>
                <a:cs typeface="Times New Roman" panose="02020603050405020304" pitchFamily="18" charset="0"/>
              </a:rPr>
              <a:t>cms</a:t>
            </a:r>
            <a:r>
              <a:rPr lang="es-CO" sz="1200" dirty="0">
                <a:latin typeface="Times New Roman" panose="02020603050405020304" pitchFamily="18" charset="0"/>
                <a:cs typeface="Times New Roman" panose="02020603050405020304" pitchFamily="18" charset="0"/>
              </a:rPr>
              <a:t>.</a:t>
            </a:r>
          </a:p>
        </p:txBody>
      </p:sp>
      <p:sp>
        <p:nvSpPr>
          <p:cNvPr id="21" name="CuadroTexto 20">
            <a:extLst>
              <a:ext uri="{FF2B5EF4-FFF2-40B4-BE49-F238E27FC236}">
                <a16:creationId xmlns:a16="http://schemas.microsoft.com/office/drawing/2014/main" id="{343E6908-8529-495E-BDBF-76A1FC900F37}"/>
              </a:ext>
            </a:extLst>
          </p:cNvPr>
          <p:cNvSpPr txBox="1"/>
          <p:nvPr/>
        </p:nvSpPr>
        <p:spPr>
          <a:xfrm>
            <a:off x="4360244" y="3707088"/>
            <a:ext cx="718964" cy="277771"/>
          </a:xfrm>
          <a:prstGeom prst="rect">
            <a:avLst/>
          </a:prstGeom>
          <a:noFill/>
        </p:spPr>
        <p:txBody>
          <a:bodyPr wrap="square" rtlCol="0">
            <a:spAutoFit/>
          </a:bodyPr>
          <a:lstStyle/>
          <a:p>
            <a:pPr algn="ctr"/>
            <a:r>
              <a:rPr lang="es-CO" sz="1200" dirty="0">
                <a:latin typeface="Times New Roman" panose="02020603050405020304" pitchFamily="18" charset="0"/>
                <a:cs typeface="Times New Roman" panose="02020603050405020304" pitchFamily="18" charset="0"/>
              </a:rPr>
              <a:t>2.5 </a:t>
            </a:r>
            <a:r>
              <a:rPr lang="es-CO" sz="1200" dirty="0" err="1">
                <a:latin typeface="Times New Roman" panose="02020603050405020304" pitchFamily="18" charset="0"/>
                <a:cs typeface="Times New Roman" panose="02020603050405020304" pitchFamily="18" charset="0"/>
              </a:rPr>
              <a:t>cms</a:t>
            </a:r>
            <a:r>
              <a:rPr lang="es-CO" sz="1200" dirty="0">
                <a:latin typeface="Times New Roman" panose="02020603050405020304" pitchFamily="18" charset="0"/>
                <a:cs typeface="Times New Roman" panose="02020603050405020304" pitchFamily="18" charset="0"/>
              </a:rPr>
              <a:t>.</a:t>
            </a:r>
          </a:p>
        </p:txBody>
      </p:sp>
      <p:sp>
        <p:nvSpPr>
          <p:cNvPr id="22" name="CuadroTexto 21">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sp>
        <p:nvSpPr>
          <p:cNvPr id="23" name="CuadroTexto 22">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SimSun" panose="02010600030101010101" pitchFamily="2" charset="-122"/>
                <a:ea typeface="SimSun" panose="02010600030101010101" pitchFamily="2" charset="-122"/>
                <a:cs typeface="Times New Roman" panose="02020603050405020304" pitchFamily="18" charset="0"/>
              </a:rPr>
              <a:t>II</a:t>
            </a:r>
          </a:p>
        </p:txBody>
      </p:sp>
    </p:spTree>
    <p:extLst>
      <p:ext uri="{BB962C8B-B14F-4D97-AF65-F5344CB8AC3E}">
        <p14:creationId xmlns:p14="http://schemas.microsoft.com/office/powerpoint/2010/main" val="146447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esquinas redondeadas 46">
            <a:extLst>
              <a:ext uri="{FF2B5EF4-FFF2-40B4-BE49-F238E27FC236}">
                <a16:creationId xmlns:a16="http://schemas.microsoft.com/office/drawing/2014/main" id="{C972E8AE-AE97-41DD-9050-09C53E27A19A}"/>
              </a:ext>
            </a:extLst>
          </p:cNvPr>
          <p:cNvSpPr/>
          <p:nvPr/>
        </p:nvSpPr>
        <p:spPr>
          <a:xfrm>
            <a:off x="434163" y="666960"/>
            <a:ext cx="3574311" cy="3023572"/>
          </a:xfrm>
          <a:prstGeom prst="roundRect">
            <a:avLst/>
          </a:prstGeom>
          <a:gradFill flip="none" rotWithShape="1">
            <a:gsLst>
              <a:gs pos="97000">
                <a:schemeClr val="bg1"/>
              </a:gs>
              <a:gs pos="100000">
                <a:schemeClr val="accent4">
                  <a:lumMod val="20000"/>
                  <a:lumOff val="80000"/>
                </a:schemeClr>
              </a:gs>
            </a:gsLst>
            <a:lin ang="1620000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CO"/>
          </a:p>
        </p:txBody>
      </p:sp>
      <p:sp>
        <p:nvSpPr>
          <p:cNvPr id="4" name="CuadroTexto 3">
            <a:extLst>
              <a:ext uri="{FF2B5EF4-FFF2-40B4-BE49-F238E27FC236}">
                <a16:creationId xmlns:a16="http://schemas.microsoft.com/office/drawing/2014/main" id="{BCF35D6D-DE42-4ABC-9723-C5676A486AB8}"/>
              </a:ext>
            </a:extLst>
          </p:cNvPr>
          <p:cNvSpPr txBox="1"/>
          <p:nvPr/>
        </p:nvSpPr>
        <p:spPr>
          <a:xfrm>
            <a:off x="642256" y="180898"/>
            <a:ext cx="8024680" cy="584775"/>
          </a:xfrm>
          <a:prstGeom prst="rect">
            <a:avLst/>
          </a:prstGeom>
          <a:noFill/>
        </p:spPr>
        <p:txBody>
          <a:bodyPr wrap="square" rtlCol="0">
            <a:spAutoFit/>
          </a:bodyPr>
          <a:lstStyle/>
          <a:p>
            <a:pPr algn="r"/>
            <a:r>
              <a:rPr lang="es-CO" sz="3200" b="1" dirty="0">
                <a:latin typeface="Trebuchet MS" panose="020B0603020202020204" pitchFamily="34" charset="0"/>
                <a:cs typeface="Times New Roman" panose="02020603050405020304" pitchFamily="18" charset="0"/>
              </a:rPr>
              <a:t>Contenido</a:t>
            </a:r>
          </a:p>
        </p:txBody>
      </p:sp>
      <p:sp>
        <p:nvSpPr>
          <p:cNvPr id="41" name="CuadroTexto 40">
            <a:extLst>
              <a:ext uri="{FF2B5EF4-FFF2-40B4-BE49-F238E27FC236}">
                <a16:creationId xmlns:a16="http://schemas.microsoft.com/office/drawing/2014/main" id="{DC96BF84-D8D0-4627-947B-8EA39A5CA9A5}"/>
              </a:ext>
            </a:extLst>
          </p:cNvPr>
          <p:cNvSpPr txBox="1"/>
          <p:nvPr/>
        </p:nvSpPr>
        <p:spPr>
          <a:xfrm>
            <a:off x="642256" y="751782"/>
            <a:ext cx="2685143" cy="338554"/>
          </a:xfrm>
          <a:prstGeom prst="rect">
            <a:avLst/>
          </a:prstGeom>
          <a:noFill/>
        </p:spPr>
        <p:txBody>
          <a:bodyPr wrap="square" rtlCol="0">
            <a:spAutoFit/>
          </a:bodyPr>
          <a:lstStyle/>
          <a:p>
            <a:r>
              <a:rPr lang="es-CO" sz="1600" b="1" spc="100" dirty="0">
                <a:latin typeface="Trebuchet MS" panose="020B0603020202020204" pitchFamily="34" charset="0"/>
                <a:cs typeface="Times New Roman" panose="02020603050405020304" pitchFamily="18" charset="0"/>
              </a:rPr>
              <a:t>Páginas preliminares</a:t>
            </a:r>
            <a:endParaRPr lang="es-CO" sz="1600" b="1" dirty="0">
              <a:latin typeface="Trebuchet MS" panose="020B0603020202020204" pitchFamily="34" charset="0"/>
              <a:cs typeface="Times New Roman" panose="02020603050405020304" pitchFamily="18" charset="0"/>
            </a:endParaRPr>
          </a:p>
        </p:txBody>
      </p:sp>
      <p:grpSp>
        <p:nvGrpSpPr>
          <p:cNvPr id="44" name="Grupo 43">
            <a:extLst>
              <a:ext uri="{FF2B5EF4-FFF2-40B4-BE49-F238E27FC236}">
                <a16:creationId xmlns:a16="http://schemas.microsoft.com/office/drawing/2014/main" id="{8ABDA143-173A-4229-B2B6-23D97165B1D2}"/>
              </a:ext>
            </a:extLst>
          </p:cNvPr>
          <p:cNvGrpSpPr/>
          <p:nvPr/>
        </p:nvGrpSpPr>
        <p:grpSpPr>
          <a:xfrm>
            <a:off x="16669" y="14872"/>
            <a:ext cx="9127330" cy="74907"/>
            <a:chOff x="1" y="14873"/>
            <a:chExt cx="9120187" cy="45724"/>
          </a:xfrm>
        </p:grpSpPr>
        <p:sp>
          <p:nvSpPr>
            <p:cNvPr id="45" name="Rectángulo 44">
              <a:extLst>
                <a:ext uri="{FF2B5EF4-FFF2-40B4-BE49-F238E27FC236}">
                  <a16:creationId xmlns:a16="http://schemas.microsoft.com/office/drawing/2014/main" id="{430BCB77-1726-4385-BFA7-7E77749BBF32}"/>
                </a:ext>
              </a:extLst>
            </p:cNvPr>
            <p:cNvSpPr/>
            <p:nvPr/>
          </p:nvSpPr>
          <p:spPr>
            <a:xfrm>
              <a:off x="1" y="14878"/>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extLst>
                <a:ext uri="{FF2B5EF4-FFF2-40B4-BE49-F238E27FC236}">
                  <a16:creationId xmlns:a16="http://schemas.microsoft.com/office/drawing/2014/main" id="{37953BD2-F694-4642-BB59-162B9DC08717}"/>
                </a:ext>
              </a:extLst>
            </p:cNvPr>
            <p:cNvSpPr/>
            <p:nvPr/>
          </p:nvSpPr>
          <p:spPr>
            <a:xfrm flipH="1" flipV="1">
              <a:off x="4572000" y="14873"/>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6" name="Rectángulo: esquinas redondeadas 15">
            <a:extLst>
              <a:ext uri="{FF2B5EF4-FFF2-40B4-BE49-F238E27FC236}">
                <a16:creationId xmlns:a16="http://schemas.microsoft.com/office/drawing/2014/main" id="{D4854073-0A11-4D6B-A068-34C2816A56BA}"/>
              </a:ext>
            </a:extLst>
          </p:cNvPr>
          <p:cNvSpPr/>
          <p:nvPr/>
        </p:nvSpPr>
        <p:spPr>
          <a:xfrm>
            <a:off x="434163" y="3993987"/>
            <a:ext cx="3574311" cy="1146369"/>
          </a:xfrm>
          <a:prstGeom prst="roundRect">
            <a:avLst/>
          </a:prstGeom>
          <a:gradFill flip="none" rotWithShape="1">
            <a:gsLst>
              <a:gs pos="93000">
                <a:schemeClr val="bg1"/>
              </a:gs>
              <a:gs pos="100000">
                <a:schemeClr val="accent4">
                  <a:lumMod val="20000"/>
                  <a:lumOff val="80000"/>
                </a:schemeClr>
              </a:gs>
            </a:gsLst>
            <a:lin ang="1620000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CO"/>
          </a:p>
        </p:txBody>
      </p:sp>
      <p:sp>
        <p:nvSpPr>
          <p:cNvPr id="17" name="Rectángulo: esquinas redondeadas 16">
            <a:extLst>
              <a:ext uri="{FF2B5EF4-FFF2-40B4-BE49-F238E27FC236}">
                <a16:creationId xmlns:a16="http://schemas.microsoft.com/office/drawing/2014/main" id="{00EDC102-6986-4DDB-819D-6A7DD4A0133A}"/>
              </a:ext>
            </a:extLst>
          </p:cNvPr>
          <p:cNvSpPr/>
          <p:nvPr/>
        </p:nvSpPr>
        <p:spPr>
          <a:xfrm>
            <a:off x="434164" y="5461953"/>
            <a:ext cx="3574311" cy="1168986"/>
          </a:xfrm>
          <a:prstGeom prst="roundRect">
            <a:avLst/>
          </a:prstGeom>
          <a:gradFill flip="none" rotWithShape="1">
            <a:gsLst>
              <a:gs pos="93000">
                <a:schemeClr val="bg1"/>
              </a:gs>
              <a:gs pos="100000">
                <a:schemeClr val="accent4">
                  <a:lumMod val="20000"/>
                  <a:lumOff val="80000"/>
                </a:schemeClr>
              </a:gs>
            </a:gsLst>
            <a:lin ang="1620000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CO"/>
          </a:p>
        </p:txBody>
      </p:sp>
      <p:sp>
        <p:nvSpPr>
          <p:cNvPr id="18" name="CuadroTexto 17">
            <a:extLst>
              <a:ext uri="{FF2B5EF4-FFF2-40B4-BE49-F238E27FC236}">
                <a16:creationId xmlns:a16="http://schemas.microsoft.com/office/drawing/2014/main" id="{1F484E8D-90A9-4A86-A5FA-614807DBE1D0}"/>
              </a:ext>
            </a:extLst>
          </p:cNvPr>
          <p:cNvSpPr txBox="1"/>
          <p:nvPr/>
        </p:nvSpPr>
        <p:spPr>
          <a:xfrm>
            <a:off x="642257" y="4020741"/>
            <a:ext cx="2343586" cy="338554"/>
          </a:xfrm>
          <a:prstGeom prst="rect">
            <a:avLst/>
          </a:prstGeom>
          <a:noFill/>
        </p:spPr>
        <p:txBody>
          <a:bodyPr wrap="square" rtlCol="0">
            <a:spAutoFit/>
          </a:bodyPr>
          <a:lstStyle/>
          <a:p>
            <a:r>
              <a:rPr lang="es-CO" sz="1600" b="1" spc="100" dirty="0">
                <a:latin typeface="Trebuchet MS" panose="020B0603020202020204" pitchFamily="34" charset="0"/>
                <a:cs typeface="Times New Roman" panose="02020603050405020304" pitchFamily="18" charset="0"/>
              </a:rPr>
              <a:t>Páginas internas</a:t>
            </a:r>
            <a:endParaRPr lang="es-CO" sz="1600" b="1" dirty="0">
              <a:latin typeface="Trebuchet MS" panose="020B060302020202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2D584108-6960-4DD4-850A-DBB7A2386B96}"/>
              </a:ext>
            </a:extLst>
          </p:cNvPr>
          <p:cNvSpPr txBox="1"/>
          <p:nvPr/>
        </p:nvSpPr>
        <p:spPr>
          <a:xfrm>
            <a:off x="642257" y="5546291"/>
            <a:ext cx="2343585" cy="338554"/>
          </a:xfrm>
          <a:prstGeom prst="rect">
            <a:avLst/>
          </a:prstGeom>
          <a:noFill/>
        </p:spPr>
        <p:txBody>
          <a:bodyPr wrap="square" rtlCol="0">
            <a:spAutoFit/>
          </a:bodyPr>
          <a:lstStyle/>
          <a:p>
            <a:r>
              <a:rPr lang="es-CO" sz="1600" b="1" spc="100" dirty="0">
                <a:latin typeface="Trebuchet MS" panose="020B0603020202020204" pitchFamily="34" charset="0"/>
                <a:cs typeface="Times New Roman" panose="02020603050405020304" pitchFamily="18" charset="0"/>
              </a:rPr>
              <a:t>Páginas finales</a:t>
            </a:r>
            <a:endParaRPr lang="es-CO" sz="1600" b="1" dirty="0">
              <a:latin typeface="Trebuchet MS" panose="020B060302020202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8ACFADE7-C222-402F-9C62-31A4A9220AE7}"/>
              </a:ext>
            </a:extLst>
          </p:cNvPr>
          <p:cNvSpPr txBox="1"/>
          <p:nvPr/>
        </p:nvSpPr>
        <p:spPr>
          <a:xfrm>
            <a:off x="850605" y="1059042"/>
            <a:ext cx="2135238" cy="2631490"/>
          </a:xfrm>
          <a:prstGeom prst="rect">
            <a:avLst/>
          </a:prstGeom>
          <a:noFill/>
        </p:spPr>
        <p:txBody>
          <a:bodyPr wrap="square" rtlCol="0">
            <a:spAutoFit/>
          </a:bodyPr>
          <a:lstStyle/>
          <a:p>
            <a:pPr>
              <a:spcBef>
                <a:spcPts val="600"/>
              </a:spcBef>
            </a:pPr>
            <a:r>
              <a:rPr lang="es-CO" sz="1200" spc="100" dirty="0">
                <a:latin typeface="Trebuchet MS" panose="020B0603020202020204" pitchFamily="34" charset="0"/>
                <a:cs typeface="Times New Roman" panose="02020603050405020304" pitchFamily="18" charset="0"/>
                <a:hlinkClick r:id="rId2" action="ppaction://hlinksldjump"/>
              </a:rPr>
              <a:t>Portadilla</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3" action="ppaction://hlinksldjump"/>
              </a:rPr>
              <a:t>Portada</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4" action="ppaction://hlinksldjump"/>
              </a:rPr>
              <a:t>Dedicatoria</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5" action="ppaction://hlinksldjump"/>
              </a:rPr>
              <a:t>Agradecimientos</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6" action="ppaction://hlinksldjump"/>
              </a:rPr>
              <a:t>Prólogo</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7" action="ppaction://hlinksldjump"/>
              </a:rPr>
              <a:t>Prefacio</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8" action="ppaction://hlinksldjump"/>
              </a:rPr>
              <a:t>Tabla de contenido</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9" action="ppaction://hlinksldjump"/>
              </a:rPr>
              <a:t>Lista de tablas</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10" action="ppaction://hlinksldjump"/>
              </a:rPr>
              <a:t>Lista de figuras</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11" action="ppaction://hlinksldjump"/>
              </a:rPr>
              <a:t>Lista de abreviaturas</a:t>
            </a:r>
            <a:endParaRPr lang="es-CO" sz="1200" dirty="0">
              <a:latin typeface="Trebuchet MS" panose="020B0603020202020204" pitchFamily="34" charset="0"/>
              <a:cs typeface="Times New Roman" panose="02020603050405020304" pitchFamily="18" charset="0"/>
            </a:endParaRPr>
          </a:p>
        </p:txBody>
      </p:sp>
      <p:sp>
        <p:nvSpPr>
          <p:cNvPr id="21" name="CuadroTexto 20">
            <a:extLst>
              <a:ext uri="{FF2B5EF4-FFF2-40B4-BE49-F238E27FC236}">
                <a16:creationId xmlns:a16="http://schemas.microsoft.com/office/drawing/2014/main" id="{867818C4-99DE-4E5E-BE4E-43AED82BDE90}"/>
              </a:ext>
            </a:extLst>
          </p:cNvPr>
          <p:cNvSpPr txBox="1"/>
          <p:nvPr/>
        </p:nvSpPr>
        <p:spPr>
          <a:xfrm>
            <a:off x="850349" y="4340137"/>
            <a:ext cx="2343587" cy="800219"/>
          </a:xfrm>
          <a:prstGeom prst="rect">
            <a:avLst/>
          </a:prstGeom>
          <a:noFill/>
        </p:spPr>
        <p:txBody>
          <a:bodyPr wrap="square" rtlCol="0">
            <a:spAutoFit/>
          </a:bodyPr>
          <a:lstStyle/>
          <a:p>
            <a:pPr>
              <a:spcBef>
                <a:spcPts val="600"/>
              </a:spcBef>
            </a:pPr>
            <a:r>
              <a:rPr lang="es-CO" sz="1200" spc="100" dirty="0">
                <a:latin typeface="Trebuchet MS" panose="020B0603020202020204" pitchFamily="34" charset="0"/>
                <a:cs typeface="Times New Roman" panose="02020603050405020304" pitchFamily="18" charset="0"/>
                <a:hlinkClick r:id="rId12" action="ppaction://hlinksldjump"/>
              </a:rPr>
              <a:t>Introducción</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13" action="ppaction://hlinksldjump"/>
              </a:rPr>
              <a:t>Capítulos</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14" action="ppaction://hlinksldjump"/>
              </a:rPr>
              <a:t>Conclusiones</a:t>
            </a:r>
            <a:endParaRPr lang="es-CO" sz="1200" dirty="0">
              <a:latin typeface="Trebuchet MS" panose="020B0603020202020204" pitchFamily="34" charset="0"/>
              <a:cs typeface="Times New Roman" panose="02020603050405020304" pitchFamily="18" charset="0"/>
            </a:endParaRPr>
          </a:p>
        </p:txBody>
      </p:sp>
      <p:sp>
        <p:nvSpPr>
          <p:cNvPr id="22" name="CuadroTexto 21">
            <a:extLst>
              <a:ext uri="{FF2B5EF4-FFF2-40B4-BE49-F238E27FC236}">
                <a16:creationId xmlns:a16="http://schemas.microsoft.com/office/drawing/2014/main" id="{AAA227B5-5915-4AC6-850A-86958E1DDBAF}"/>
              </a:ext>
            </a:extLst>
          </p:cNvPr>
          <p:cNvSpPr txBox="1"/>
          <p:nvPr/>
        </p:nvSpPr>
        <p:spPr>
          <a:xfrm>
            <a:off x="850349" y="5861434"/>
            <a:ext cx="2295964" cy="800219"/>
          </a:xfrm>
          <a:prstGeom prst="rect">
            <a:avLst/>
          </a:prstGeom>
          <a:noFill/>
        </p:spPr>
        <p:txBody>
          <a:bodyPr wrap="square" rtlCol="0">
            <a:spAutoFit/>
          </a:bodyPr>
          <a:lstStyle/>
          <a:p>
            <a:pPr>
              <a:spcBef>
                <a:spcPts val="600"/>
              </a:spcBef>
            </a:pPr>
            <a:r>
              <a:rPr lang="es-CO" sz="1200" spc="100" dirty="0">
                <a:latin typeface="Trebuchet MS" panose="020B0603020202020204" pitchFamily="34" charset="0"/>
                <a:cs typeface="Times New Roman" panose="02020603050405020304" pitchFamily="18" charset="0"/>
                <a:hlinkClick r:id="rId15" action="ppaction://hlinksldjump"/>
              </a:rPr>
              <a:t>Sobre los autores</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16" action="ppaction://hlinksldjump"/>
              </a:rPr>
              <a:t>Apéndice</a:t>
            </a:r>
            <a:endParaRPr lang="es-CO" sz="1200" spc="100" dirty="0">
              <a:latin typeface="Trebuchet MS" panose="020B0603020202020204" pitchFamily="34" charset="0"/>
              <a:cs typeface="Times New Roman" panose="02020603050405020304" pitchFamily="18" charset="0"/>
            </a:endParaRPr>
          </a:p>
          <a:p>
            <a:pPr>
              <a:spcBef>
                <a:spcPts val="600"/>
              </a:spcBef>
            </a:pPr>
            <a:r>
              <a:rPr lang="es-CO" sz="1200" spc="100" dirty="0">
                <a:latin typeface="Trebuchet MS" panose="020B0603020202020204" pitchFamily="34" charset="0"/>
                <a:cs typeface="Times New Roman" panose="02020603050405020304" pitchFamily="18" charset="0"/>
                <a:hlinkClick r:id="rId17" action="ppaction://hlinksldjump"/>
              </a:rPr>
              <a:t>Glosario</a:t>
            </a:r>
            <a:r>
              <a:rPr lang="es-CO" sz="1200" spc="100" dirty="0">
                <a:latin typeface="Trebuchet MS" panose="020B0603020202020204" pitchFamily="34" charset="0"/>
                <a:cs typeface="Times New Roman" panose="02020603050405020304" pitchFamily="18" charset="0"/>
              </a:rPr>
              <a:t> </a:t>
            </a:r>
            <a:endParaRPr lang="es-CO" sz="1200" dirty="0">
              <a:latin typeface="Trebuchet MS" panose="020B0603020202020204" pitchFamily="34" charset="0"/>
              <a:cs typeface="Times New Roman" panose="02020603050405020304" pitchFamily="18" charset="0"/>
            </a:endParaRPr>
          </a:p>
        </p:txBody>
      </p:sp>
      <p:grpSp>
        <p:nvGrpSpPr>
          <p:cNvPr id="24" name="Grupo 23">
            <a:extLst>
              <a:ext uri="{FF2B5EF4-FFF2-40B4-BE49-F238E27FC236}">
                <a16:creationId xmlns:a16="http://schemas.microsoft.com/office/drawing/2014/main" id="{D72B0EA7-8F8E-49FE-922E-4E8C26E01C81}"/>
              </a:ext>
            </a:extLst>
          </p:cNvPr>
          <p:cNvGrpSpPr/>
          <p:nvPr/>
        </p:nvGrpSpPr>
        <p:grpSpPr>
          <a:xfrm>
            <a:off x="0" y="6858000"/>
            <a:ext cx="9143999" cy="61472"/>
            <a:chOff x="1" y="14873"/>
            <a:chExt cx="9120187" cy="45724"/>
          </a:xfrm>
        </p:grpSpPr>
        <p:sp>
          <p:nvSpPr>
            <p:cNvPr id="25" name="Rectángulo 24">
              <a:extLst>
                <a:ext uri="{FF2B5EF4-FFF2-40B4-BE49-F238E27FC236}">
                  <a16:creationId xmlns:a16="http://schemas.microsoft.com/office/drawing/2014/main" id="{8ED1C2D9-65AE-4083-B105-8ABE70610B05}"/>
                </a:ext>
              </a:extLst>
            </p:cNvPr>
            <p:cNvSpPr/>
            <p:nvPr/>
          </p:nvSpPr>
          <p:spPr>
            <a:xfrm>
              <a:off x="1" y="14878"/>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a:extLst>
                <a:ext uri="{FF2B5EF4-FFF2-40B4-BE49-F238E27FC236}">
                  <a16:creationId xmlns:a16="http://schemas.microsoft.com/office/drawing/2014/main" id="{5416CAFB-BC65-46D8-9629-A6520983B077}"/>
                </a:ext>
              </a:extLst>
            </p:cNvPr>
            <p:cNvSpPr/>
            <p:nvPr/>
          </p:nvSpPr>
          <p:spPr>
            <a:xfrm flipH="1" flipV="1">
              <a:off x="4572000" y="14873"/>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cxnSp>
        <p:nvCxnSpPr>
          <p:cNvPr id="30" name="Conector recto 29">
            <a:extLst>
              <a:ext uri="{FF2B5EF4-FFF2-40B4-BE49-F238E27FC236}">
                <a16:creationId xmlns:a16="http://schemas.microsoft.com/office/drawing/2014/main" id="{A4046BAD-FFF6-4446-9F8B-B30BF0DE939C}"/>
              </a:ext>
            </a:extLst>
          </p:cNvPr>
          <p:cNvCxnSpPr/>
          <p:nvPr/>
        </p:nvCxnSpPr>
        <p:spPr>
          <a:xfrm>
            <a:off x="2185222" y="3328135"/>
            <a:ext cx="6156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F95DE42A-13E7-4626-9B5E-A0C1CA178664}"/>
              </a:ext>
            </a:extLst>
          </p:cNvPr>
          <p:cNvCxnSpPr/>
          <p:nvPr/>
        </p:nvCxnSpPr>
        <p:spPr>
          <a:xfrm>
            <a:off x="2632106" y="3580511"/>
            <a:ext cx="5688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42C70AFE-27D4-4E0F-B9E8-A805BF63ED9D}"/>
              </a:ext>
            </a:extLst>
          </p:cNvPr>
          <p:cNvCxnSpPr/>
          <p:nvPr/>
        </p:nvCxnSpPr>
        <p:spPr>
          <a:xfrm>
            <a:off x="1952327" y="4527504"/>
            <a:ext cx="6372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5D562426-9372-4688-94BC-A66C05E30CD1}"/>
              </a:ext>
            </a:extLst>
          </p:cNvPr>
          <p:cNvCxnSpPr/>
          <p:nvPr/>
        </p:nvCxnSpPr>
        <p:spPr>
          <a:xfrm>
            <a:off x="1684214" y="4786229"/>
            <a:ext cx="6624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15BFF635-F7EE-4D36-A01E-05FCB07520C7}"/>
              </a:ext>
            </a:extLst>
          </p:cNvPr>
          <p:cNvCxnSpPr/>
          <p:nvPr/>
        </p:nvCxnSpPr>
        <p:spPr>
          <a:xfrm>
            <a:off x="1971377" y="5049237"/>
            <a:ext cx="6372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978AB24A-6FAD-44AF-901B-93B7C859C6A0}"/>
              </a:ext>
            </a:extLst>
          </p:cNvPr>
          <p:cNvCxnSpPr/>
          <p:nvPr/>
        </p:nvCxnSpPr>
        <p:spPr>
          <a:xfrm>
            <a:off x="2346913" y="6052767"/>
            <a:ext cx="5976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711867CC-979C-4E5C-AD17-6DD80E66ED5B}"/>
              </a:ext>
            </a:extLst>
          </p:cNvPr>
          <p:cNvCxnSpPr/>
          <p:nvPr/>
        </p:nvCxnSpPr>
        <p:spPr>
          <a:xfrm>
            <a:off x="1665164" y="6313560"/>
            <a:ext cx="6660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48A699DC-0EE1-44C7-BCEF-A999EC9FBA4E}"/>
              </a:ext>
            </a:extLst>
          </p:cNvPr>
          <p:cNvCxnSpPr/>
          <p:nvPr/>
        </p:nvCxnSpPr>
        <p:spPr>
          <a:xfrm>
            <a:off x="1588964" y="6573789"/>
            <a:ext cx="6732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634DA6D2-9A6F-40E3-866D-0D04C6830981}"/>
              </a:ext>
            </a:extLst>
          </p:cNvPr>
          <p:cNvCxnSpPr/>
          <p:nvPr/>
        </p:nvCxnSpPr>
        <p:spPr>
          <a:xfrm>
            <a:off x="1536399" y="2275660"/>
            <a:ext cx="6804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06B86503-106A-47AB-AEB7-F8DAFD68E541}"/>
              </a:ext>
            </a:extLst>
          </p:cNvPr>
          <p:cNvCxnSpPr/>
          <p:nvPr/>
        </p:nvCxnSpPr>
        <p:spPr>
          <a:xfrm>
            <a:off x="1596424" y="2547086"/>
            <a:ext cx="6732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F88012F1-4F5F-4F61-B486-38CEF3AF0EB3}"/>
              </a:ext>
            </a:extLst>
          </p:cNvPr>
          <p:cNvCxnSpPr/>
          <p:nvPr/>
        </p:nvCxnSpPr>
        <p:spPr>
          <a:xfrm>
            <a:off x="2467006" y="2805811"/>
            <a:ext cx="5868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A1782A1D-F1D6-42CB-9D62-E86F708902C4}"/>
              </a:ext>
            </a:extLst>
          </p:cNvPr>
          <p:cNvCxnSpPr/>
          <p:nvPr/>
        </p:nvCxnSpPr>
        <p:spPr>
          <a:xfrm>
            <a:off x="2111807" y="3066605"/>
            <a:ext cx="6192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959B2CF6-88E9-4E4D-808B-BC4B85AD50B3}"/>
              </a:ext>
            </a:extLst>
          </p:cNvPr>
          <p:cNvCxnSpPr/>
          <p:nvPr/>
        </p:nvCxnSpPr>
        <p:spPr>
          <a:xfrm>
            <a:off x="1562423" y="1507901"/>
            <a:ext cx="6768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7F8BDA4E-3E83-47DE-9F53-1650B4464EB0}"/>
              </a:ext>
            </a:extLst>
          </p:cNvPr>
          <p:cNvCxnSpPr/>
          <p:nvPr/>
        </p:nvCxnSpPr>
        <p:spPr>
          <a:xfrm>
            <a:off x="1873461" y="1770909"/>
            <a:ext cx="6444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7C9DB651-D29E-4611-BD5B-84DF308F218C}"/>
              </a:ext>
            </a:extLst>
          </p:cNvPr>
          <p:cNvCxnSpPr/>
          <p:nvPr/>
        </p:nvCxnSpPr>
        <p:spPr>
          <a:xfrm>
            <a:off x="2251507" y="2031702"/>
            <a:ext cx="6084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B8B22DE0-91A3-4E9E-A6BB-20B70121F751}"/>
              </a:ext>
            </a:extLst>
          </p:cNvPr>
          <p:cNvCxnSpPr/>
          <p:nvPr/>
        </p:nvCxnSpPr>
        <p:spPr>
          <a:xfrm>
            <a:off x="1738347" y="1250652"/>
            <a:ext cx="6588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8" name="CuadroTexto 57">
            <a:extLst>
              <a:ext uri="{FF2B5EF4-FFF2-40B4-BE49-F238E27FC236}">
                <a16:creationId xmlns:a16="http://schemas.microsoft.com/office/drawing/2014/main" id="{41C485AD-5376-442D-9C84-42FBB1FE468D}"/>
              </a:ext>
            </a:extLst>
          </p:cNvPr>
          <p:cNvSpPr txBox="1"/>
          <p:nvPr/>
        </p:nvSpPr>
        <p:spPr>
          <a:xfrm>
            <a:off x="8280494" y="1050570"/>
            <a:ext cx="386443" cy="2631490"/>
          </a:xfrm>
          <a:prstGeom prst="rect">
            <a:avLst/>
          </a:prstGeom>
          <a:noFill/>
        </p:spPr>
        <p:txBody>
          <a:bodyPr wrap="square" rtlCol="0">
            <a:spAutoFit/>
          </a:bodyPr>
          <a:lstStyle/>
          <a:p>
            <a:pPr>
              <a:spcBef>
                <a:spcPts val="600"/>
              </a:spcBef>
            </a:pPr>
            <a:r>
              <a:rPr lang="es-CO" sz="1200" dirty="0">
                <a:latin typeface="Trebuchet MS" panose="020B0603020202020204" pitchFamily="34" charset="0"/>
                <a:cs typeface="Times New Roman" panose="02020603050405020304" pitchFamily="18" charset="0"/>
              </a:rPr>
              <a:t>4</a:t>
            </a:r>
          </a:p>
          <a:p>
            <a:pPr>
              <a:spcBef>
                <a:spcPts val="600"/>
              </a:spcBef>
            </a:pPr>
            <a:r>
              <a:rPr lang="es-CO" sz="1200" dirty="0">
                <a:latin typeface="Trebuchet MS" panose="020B0603020202020204" pitchFamily="34" charset="0"/>
                <a:cs typeface="Times New Roman" panose="02020603050405020304" pitchFamily="18" charset="0"/>
              </a:rPr>
              <a:t>5</a:t>
            </a:r>
          </a:p>
          <a:p>
            <a:pPr>
              <a:spcBef>
                <a:spcPts val="600"/>
              </a:spcBef>
            </a:pPr>
            <a:r>
              <a:rPr lang="es-CO" sz="1200" dirty="0">
                <a:latin typeface="Trebuchet MS" panose="020B0603020202020204" pitchFamily="34" charset="0"/>
                <a:cs typeface="Times New Roman" panose="02020603050405020304" pitchFamily="18" charset="0"/>
              </a:rPr>
              <a:t>6</a:t>
            </a:r>
          </a:p>
          <a:p>
            <a:pPr>
              <a:spcBef>
                <a:spcPts val="600"/>
              </a:spcBef>
            </a:pPr>
            <a:r>
              <a:rPr lang="es-CO" sz="1200" dirty="0">
                <a:latin typeface="Trebuchet MS" panose="020B0603020202020204" pitchFamily="34" charset="0"/>
                <a:cs typeface="Times New Roman" panose="02020603050405020304" pitchFamily="18" charset="0"/>
              </a:rPr>
              <a:t>7</a:t>
            </a:r>
          </a:p>
          <a:p>
            <a:pPr>
              <a:spcBef>
                <a:spcPts val="600"/>
              </a:spcBef>
            </a:pPr>
            <a:r>
              <a:rPr lang="es-CO" sz="1200" dirty="0">
                <a:latin typeface="Trebuchet MS" panose="020B0603020202020204" pitchFamily="34" charset="0"/>
                <a:cs typeface="Times New Roman" panose="02020603050405020304" pitchFamily="18" charset="0"/>
              </a:rPr>
              <a:t>8</a:t>
            </a:r>
          </a:p>
          <a:p>
            <a:pPr>
              <a:spcBef>
                <a:spcPts val="600"/>
              </a:spcBef>
            </a:pPr>
            <a:r>
              <a:rPr lang="es-CO" sz="1200" dirty="0">
                <a:latin typeface="Trebuchet MS" panose="020B0603020202020204" pitchFamily="34" charset="0"/>
                <a:cs typeface="Times New Roman" panose="02020603050405020304" pitchFamily="18" charset="0"/>
              </a:rPr>
              <a:t>9</a:t>
            </a:r>
          </a:p>
          <a:p>
            <a:pPr>
              <a:spcBef>
                <a:spcPts val="600"/>
              </a:spcBef>
            </a:pPr>
            <a:r>
              <a:rPr lang="es-CO" sz="1200" dirty="0">
                <a:latin typeface="Trebuchet MS" panose="020B0603020202020204" pitchFamily="34" charset="0"/>
                <a:cs typeface="Times New Roman" panose="02020603050405020304" pitchFamily="18" charset="0"/>
              </a:rPr>
              <a:t>10</a:t>
            </a:r>
          </a:p>
          <a:p>
            <a:pPr>
              <a:spcBef>
                <a:spcPts val="600"/>
              </a:spcBef>
            </a:pPr>
            <a:r>
              <a:rPr lang="es-CO" sz="1200" dirty="0">
                <a:latin typeface="Trebuchet MS" panose="020B0603020202020204" pitchFamily="34" charset="0"/>
                <a:cs typeface="Times New Roman" panose="02020603050405020304" pitchFamily="18" charset="0"/>
              </a:rPr>
              <a:t>11</a:t>
            </a:r>
          </a:p>
          <a:p>
            <a:pPr>
              <a:spcBef>
                <a:spcPts val="600"/>
              </a:spcBef>
            </a:pPr>
            <a:r>
              <a:rPr lang="es-CO" sz="1200" dirty="0">
                <a:latin typeface="Trebuchet MS" panose="020B0603020202020204" pitchFamily="34" charset="0"/>
                <a:cs typeface="Times New Roman" panose="02020603050405020304" pitchFamily="18" charset="0"/>
              </a:rPr>
              <a:t>12</a:t>
            </a:r>
          </a:p>
          <a:p>
            <a:pPr>
              <a:spcBef>
                <a:spcPts val="600"/>
              </a:spcBef>
            </a:pPr>
            <a:r>
              <a:rPr lang="es-CO" sz="1200" dirty="0">
                <a:latin typeface="Trebuchet MS" panose="020B0603020202020204" pitchFamily="34" charset="0"/>
                <a:cs typeface="Times New Roman" panose="02020603050405020304" pitchFamily="18" charset="0"/>
              </a:rPr>
              <a:t>13</a:t>
            </a:r>
          </a:p>
        </p:txBody>
      </p:sp>
      <p:sp>
        <p:nvSpPr>
          <p:cNvPr id="59" name="CuadroTexto 58">
            <a:extLst>
              <a:ext uri="{FF2B5EF4-FFF2-40B4-BE49-F238E27FC236}">
                <a16:creationId xmlns:a16="http://schemas.microsoft.com/office/drawing/2014/main" id="{3D043467-9975-472E-B90B-73E7F7B553FA}"/>
              </a:ext>
            </a:extLst>
          </p:cNvPr>
          <p:cNvSpPr txBox="1"/>
          <p:nvPr/>
        </p:nvSpPr>
        <p:spPr>
          <a:xfrm>
            <a:off x="8280494" y="4319588"/>
            <a:ext cx="386443" cy="800219"/>
          </a:xfrm>
          <a:prstGeom prst="rect">
            <a:avLst/>
          </a:prstGeom>
          <a:noFill/>
        </p:spPr>
        <p:txBody>
          <a:bodyPr wrap="square" rtlCol="0">
            <a:spAutoFit/>
          </a:bodyPr>
          <a:lstStyle/>
          <a:p>
            <a:pPr>
              <a:spcBef>
                <a:spcPts val="600"/>
              </a:spcBef>
            </a:pPr>
            <a:r>
              <a:rPr lang="es-CO" sz="1200" dirty="0">
                <a:latin typeface="Trebuchet MS" panose="020B0603020202020204" pitchFamily="34" charset="0"/>
                <a:cs typeface="Times New Roman" panose="02020603050405020304" pitchFamily="18" charset="0"/>
              </a:rPr>
              <a:t>14</a:t>
            </a:r>
          </a:p>
          <a:p>
            <a:pPr>
              <a:spcBef>
                <a:spcPts val="600"/>
              </a:spcBef>
            </a:pPr>
            <a:r>
              <a:rPr lang="es-CO" sz="1200" dirty="0">
                <a:latin typeface="Trebuchet MS" panose="020B0603020202020204" pitchFamily="34" charset="0"/>
                <a:cs typeface="Times New Roman" panose="02020603050405020304" pitchFamily="18" charset="0"/>
              </a:rPr>
              <a:t>15</a:t>
            </a:r>
          </a:p>
          <a:p>
            <a:pPr>
              <a:spcBef>
                <a:spcPts val="600"/>
              </a:spcBef>
            </a:pPr>
            <a:r>
              <a:rPr lang="es-CO" sz="1200" dirty="0">
                <a:latin typeface="Trebuchet MS" panose="020B0603020202020204" pitchFamily="34" charset="0"/>
                <a:cs typeface="Times New Roman" panose="02020603050405020304" pitchFamily="18" charset="0"/>
              </a:rPr>
              <a:t>16</a:t>
            </a:r>
          </a:p>
        </p:txBody>
      </p:sp>
      <p:sp>
        <p:nvSpPr>
          <p:cNvPr id="60" name="CuadroTexto 59">
            <a:extLst>
              <a:ext uri="{FF2B5EF4-FFF2-40B4-BE49-F238E27FC236}">
                <a16:creationId xmlns:a16="http://schemas.microsoft.com/office/drawing/2014/main" id="{5FC53522-06A3-4D41-BF41-0A49B228F47D}"/>
              </a:ext>
            </a:extLst>
          </p:cNvPr>
          <p:cNvSpPr txBox="1"/>
          <p:nvPr/>
        </p:nvSpPr>
        <p:spPr>
          <a:xfrm>
            <a:off x="8280493" y="5854920"/>
            <a:ext cx="386443" cy="800219"/>
          </a:xfrm>
          <a:prstGeom prst="rect">
            <a:avLst/>
          </a:prstGeom>
          <a:noFill/>
        </p:spPr>
        <p:txBody>
          <a:bodyPr wrap="square" rtlCol="0">
            <a:spAutoFit/>
          </a:bodyPr>
          <a:lstStyle/>
          <a:p>
            <a:pPr>
              <a:spcBef>
                <a:spcPts val="600"/>
              </a:spcBef>
            </a:pPr>
            <a:r>
              <a:rPr lang="es-CO" sz="1200" dirty="0">
                <a:latin typeface="Trebuchet MS" panose="020B0603020202020204" pitchFamily="34" charset="0"/>
                <a:cs typeface="Times New Roman" panose="02020603050405020304" pitchFamily="18" charset="0"/>
              </a:rPr>
              <a:t>17</a:t>
            </a:r>
          </a:p>
          <a:p>
            <a:pPr>
              <a:spcBef>
                <a:spcPts val="600"/>
              </a:spcBef>
            </a:pPr>
            <a:r>
              <a:rPr lang="es-CO" sz="1200" dirty="0">
                <a:latin typeface="Trebuchet MS" panose="020B0603020202020204" pitchFamily="34" charset="0"/>
                <a:cs typeface="Times New Roman" panose="02020603050405020304" pitchFamily="18" charset="0"/>
              </a:rPr>
              <a:t>18</a:t>
            </a:r>
          </a:p>
          <a:p>
            <a:pPr>
              <a:spcBef>
                <a:spcPts val="600"/>
              </a:spcBef>
            </a:pPr>
            <a:r>
              <a:rPr lang="es-CO" sz="1200" dirty="0">
                <a:latin typeface="Trebuchet MS" panose="020B0603020202020204" pitchFamily="34" charset="0"/>
                <a:cs typeface="Times New Roman" panose="02020603050405020304" pitchFamily="18" charset="0"/>
              </a:rPr>
              <a:t>19</a:t>
            </a:r>
          </a:p>
        </p:txBody>
      </p:sp>
      <p:sp>
        <p:nvSpPr>
          <p:cNvPr id="42" name="CuadroTexto 41">
            <a:extLst>
              <a:ext uri="{FF2B5EF4-FFF2-40B4-BE49-F238E27FC236}">
                <a16:creationId xmlns:a16="http://schemas.microsoft.com/office/drawing/2014/main" id="{D489208D-E1CD-461D-971A-D834EBAB99AE}"/>
              </a:ext>
            </a:extLst>
          </p:cNvPr>
          <p:cNvSpPr txBox="1"/>
          <p:nvPr/>
        </p:nvSpPr>
        <p:spPr>
          <a:xfrm>
            <a:off x="8709837" y="6581000"/>
            <a:ext cx="434164" cy="276999"/>
          </a:xfrm>
          <a:prstGeom prst="rect">
            <a:avLst/>
          </a:prstGeom>
          <a:solidFill>
            <a:schemeClr val="bg1"/>
          </a:solidFill>
        </p:spPr>
        <p:txBody>
          <a:bodyPr wrap="square" rtlCol="0">
            <a:spAutoFit/>
          </a:bodyPr>
          <a:lstStyle/>
          <a:p>
            <a:pPr algn="ctr">
              <a:spcBef>
                <a:spcPts val="600"/>
              </a:spcBef>
            </a:pPr>
            <a:r>
              <a:rPr lang="es-CO" sz="1200" b="1" dirty="0">
                <a:latin typeface="SimSun" panose="02010600030101010101" pitchFamily="2" charset="-122"/>
                <a:ea typeface="SimSun" panose="02010600030101010101" pitchFamily="2" charset="-122"/>
                <a:cs typeface="Times New Roman" panose="02020603050405020304" pitchFamily="18" charset="0"/>
              </a:rPr>
              <a:t>III</a:t>
            </a:r>
          </a:p>
        </p:txBody>
      </p:sp>
    </p:spTree>
    <p:extLst>
      <p:ext uri="{BB962C8B-B14F-4D97-AF65-F5344CB8AC3E}">
        <p14:creationId xmlns:p14="http://schemas.microsoft.com/office/powerpoint/2010/main" val="360442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23811" y="587159"/>
            <a:ext cx="454818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Portadilla</a:t>
            </a:r>
          </a:p>
        </p:txBody>
      </p:sp>
      <p:sp>
        <p:nvSpPr>
          <p:cNvPr id="4" name="CuadroTexto 3">
            <a:extLst>
              <a:ext uri="{FF2B5EF4-FFF2-40B4-BE49-F238E27FC236}">
                <a16:creationId xmlns:a16="http://schemas.microsoft.com/office/drawing/2014/main" id="{922CAC98-6E0D-402A-9BE2-5E146FDEDF61}"/>
              </a:ext>
            </a:extLst>
          </p:cNvPr>
          <p:cNvSpPr txBox="1"/>
          <p:nvPr/>
        </p:nvSpPr>
        <p:spPr>
          <a:xfrm>
            <a:off x="4870111" y="1736562"/>
            <a:ext cx="2843663" cy="246221"/>
          </a:xfrm>
          <a:prstGeom prst="rect">
            <a:avLst/>
          </a:prstGeom>
          <a:noFill/>
        </p:spPr>
        <p:txBody>
          <a:bodyPr wrap="square" rtlCol="0">
            <a:spAutoFit/>
          </a:bodyPr>
          <a:lstStyle/>
          <a:p>
            <a:pPr algn="ctr"/>
            <a:r>
              <a:rPr lang="es-CO" sz="1000" dirty="0">
                <a:latin typeface="Times New Roman" panose="02020603050405020304" pitchFamily="18" charset="0"/>
                <a:cs typeface="Times New Roman" panose="02020603050405020304" pitchFamily="18" charset="0"/>
              </a:rPr>
              <a:t>Decisiones económicas en los cambios hormonales</a:t>
            </a:r>
          </a:p>
        </p:txBody>
      </p:sp>
      <p:sp>
        <p:nvSpPr>
          <p:cNvPr id="6" name="Elipse 5">
            <a:extLst>
              <a:ext uri="{FF2B5EF4-FFF2-40B4-BE49-F238E27FC236}">
                <a16:creationId xmlns:a16="http://schemas.microsoft.com/office/drawing/2014/main" id="{D4946477-8007-4494-AF13-29C7344B55BB}"/>
              </a:ext>
            </a:extLst>
          </p:cNvPr>
          <p:cNvSpPr/>
          <p:nvPr/>
        </p:nvSpPr>
        <p:spPr>
          <a:xfrm>
            <a:off x="4526286" y="1730783"/>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7" name="Elipse 16">
            <a:extLst>
              <a:ext uri="{FF2B5EF4-FFF2-40B4-BE49-F238E27FC236}">
                <a16:creationId xmlns:a16="http://schemas.microsoft.com/office/drawing/2014/main" id="{BA617C98-1885-4674-9533-CED33AC5B420}"/>
              </a:ext>
            </a:extLst>
          </p:cNvPr>
          <p:cNvSpPr/>
          <p:nvPr/>
        </p:nvSpPr>
        <p:spPr>
          <a:xfrm>
            <a:off x="800868" y="1730783"/>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0" name="CuadroTexto 9">
            <a:extLst>
              <a:ext uri="{FF2B5EF4-FFF2-40B4-BE49-F238E27FC236}">
                <a16:creationId xmlns:a16="http://schemas.microsoft.com/office/drawing/2014/main" id="{92812E66-9960-4C78-9BC3-5B9D38616192}"/>
              </a:ext>
            </a:extLst>
          </p:cNvPr>
          <p:cNvSpPr txBox="1"/>
          <p:nvPr/>
        </p:nvSpPr>
        <p:spPr>
          <a:xfrm>
            <a:off x="1090355" y="1716276"/>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Título completo de la compilación</a:t>
            </a:r>
          </a:p>
        </p:txBody>
      </p:sp>
      <p:sp>
        <p:nvSpPr>
          <p:cNvPr id="19" name="CuadroTexto 18">
            <a:extLst>
              <a:ext uri="{FF2B5EF4-FFF2-40B4-BE49-F238E27FC236}">
                <a16:creationId xmlns:a16="http://schemas.microsoft.com/office/drawing/2014/main" id="{5B0E0582-B3FF-440C-8A6E-013752BBAC6B}"/>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sp>
        <p:nvSpPr>
          <p:cNvPr id="20" name="CuadroTexto 19">
            <a:extLst>
              <a:ext uri="{FF2B5EF4-FFF2-40B4-BE49-F238E27FC236}">
                <a16:creationId xmlns:a16="http://schemas.microsoft.com/office/drawing/2014/main" id="{4BC69A44-64B6-46E9-BCCE-2180E70D71B6}"/>
              </a:ext>
            </a:extLst>
          </p:cNvPr>
          <p:cNvSpPr txBox="1"/>
          <p:nvPr/>
        </p:nvSpPr>
        <p:spPr>
          <a:xfrm>
            <a:off x="1090354" y="1910214"/>
            <a:ext cx="2349529" cy="369332"/>
          </a:xfrm>
          <a:prstGeom prst="rect">
            <a:avLst/>
          </a:prstGeom>
          <a:noFill/>
        </p:spPr>
        <p:txBody>
          <a:bodyPr wrap="square" rtlCol="0">
            <a:spAutoFit/>
          </a:bodyPr>
          <a:lstStyle/>
          <a:p>
            <a:r>
              <a:rPr lang="es-CO" sz="900" dirty="0">
                <a:solidFill>
                  <a:schemeClr val="tx1">
                    <a:lumMod val="65000"/>
                    <a:lumOff val="35000"/>
                  </a:schemeClr>
                </a:solidFill>
              </a:rPr>
              <a:t>Se ubica en la parte superior de la página y debe estar centrado.</a:t>
            </a:r>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97C9745D-6607-4E36-B33F-E9FD0A284EF1}"/>
              </a:ext>
            </a:extLst>
          </p:cNvPr>
          <p:cNvSpPr txBox="1"/>
          <p:nvPr/>
        </p:nvSpPr>
        <p:spPr>
          <a:xfrm>
            <a:off x="1099448" y="2279546"/>
            <a:ext cx="2340434" cy="3416320"/>
          </a:xfrm>
          <a:prstGeom prst="rect">
            <a:avLst/>
          </a:prstGeom>
          <a:noFill/>
        </p:spPr>
        <p:txBody>
          <a:bodyPr wrap="square" rtlCol="0">
            <a:spAutoFit/>
          </a:bodyPr>
          <a:lstStyle/>
          <a:p>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En pocos segundos un lector tomará la decisión de si continúa o no con la lectura de una obra, por lo tanto, el título debe capturar la atención de su público y poner el foco en la temática que desarrolla. </a:t>
            </a:r>
          </a:p>
          <a:p>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a:p>
            <a:r>
              <a:rPr lang="es-CO" sz="900" b="1" dirty="0">
                <a:solidFill>
                  <a:schemeClr val="tx1">
                    <a:lumMod val="65000"/>
                    <a:lumOff val="35000"/>
                  </a:schemeClr>
                </a:solidFill>
                <a:latin typeface="Times New Roman" panose="02020603050405020304" pitchFamily="18" charset="0"/>
                <a:cs typeface="Times New Roman" panose="02020603050405020304" pitchFamily="18" charset="0"/>
              </a:rPr>
              <a:t>El título:</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Debe ser preciso y explicarse por sí mismo.</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Debe evitar la jerga y los usos lingüísticos locales.</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Debe evitar metáforas o expresiones poéticas.</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No usar un lenguaje popular o vulgar.</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No deben ser redundantes ni usar abreviaturas (debe cuidar la sintaxis).</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No deben utilizar demasiadas preposiciones.</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La extensión ideal es de 75 a 100 caracteres o de 10 a 15 palabras.</a:t>
            </a:r>
          </a:p>
          <a:p>
            <a:pPr marL="171450" indent="-171450">
              <a:buFont typeface="Arial" panose="020B0604020202020204" pitchFamily="34" charset="0"/>
              <a:buChar char="•"/>
            </a:pPr>
            <a:r>
              <a:rPr lang="es-CO" sz="900" dirty="0">
                <a:solidFill>
                  <a:schemeClr val="tx1">
                    <a:lumMod val="65000"/>
                    <a:lumOff val="35000"/>
                  </a:schemeClr>
                </a:solidFill>
                <a:latin typeface="Times New Roman" panose="02020603050405020304" pitchFamily="18" charset="0"/>
                <a:cs typeface="Times New Roman" panose="02020603050405020304" pitchFamily="18" charset="0"/>
              </a:rPr>
              <a:t>No se deben usar los signos de admiración, el punto y coma y las barras (“/ \”). Sí se pueden utilizar comas, paréntesis, signos de interrogación y dos puntos.</a:t>
            </a:r>
          </a:p>
        </p:txBody>
      </p:sp>
      <p:sp>
        <p:nvSpPr>
          <p:cNvPr id="18" name="CuadroTexto 17">
            <a:extLst>
              <a:ext uri="{FF2B5EF4-FFF2-40B4-BE49-F238E27FC236}">
                <a16:creationId xmlns:a16="http://schemas.microsoft.com/office/drawing/2014/main" id="{D489208D-E1CD-461D-971A-D834EBAB99AE}"/>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4</a:t>
            </a:r>
          </a:p>
        </p:txBody>
      </p:sp>
      <p:sp>
        <p:nvSpPr>
          <p:cNvPr id="22" name="CuadroTexto 21">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3" name="Grupo 2">
            <a:extLst>
              <a:ext uri="{FF2B5EF4-FFF2-40B4-BE49-F238E27FC236}">
                <a16:creationId xmlns:a16="http://schemas.microsoft.com/office/drawing/2014/main" id="{C59AFB7B-55FD-4005-93B4-D9F064FF1030}"/>
              </a:ext>
            </a:extLst>
          </p:cNvPr>
          <p:cNvGrpSpPr/>
          <p:nvPr/>
        </p:nvGrpSpPr>
        <p:grpSpPr>
          <a:xfrm>
            <a:off x="-3428" y="587154"/>
            <a:ext cx="800870" cy="251021"/>
            <a:chOff x="-3428" y="587154"/>
            <a:chExt cx="800870" cy="251021"/>
          </a:xfrm>
        </p:grpSpPr>
        <p:grpSp>
          <p:nvGrpSpPr>
            <p:cNvPr id="2" name="Grupo 1">
              <a:extLst>
                <a:ext uri="{FF2B5EF4-FFF2-40B4-BE49-F238E27FC236}">
                  <a16:creationId xmlns:a16="http://schemas.microsoft.com/office/drawing/2014/main" id="{AB20EA6F-BAD2-4C68-92EA-86D4B175E480}"/>
                </a:ext>
              </a:extLst>
            </p:cNvPr>
            <p:cNvGrpSpPr/>
            <p:nvPr/>
          </p:nvGrpSpPr>
          <p:grpSpPr>
            <a:xfrm>
              <a:off x="-3428" y="587154"/>
              <a:ext cx="800870" cy="251021"/>
              <a:chOff x="-3428" y="587154"/>
              <a:chExt cx="800870" cy="251021"/>
            </a:xfrm>
          </p:grpSpPr>
          <p:sp>
            <p:nvSpPr>
              <p:cNvPr id="23" name="Flecha: pentágono 22">
                <a:extLst>
                  <a:ext uri="{FF2B5EF4-FFF2-40B4-BE49-F238E27FC236}">
                    <a16:creationId xmlns:a16="http://schemas.microsoft.com/office/drawing/2014/main" id="{1F493C63-A4A7-4B78-9987-9C7D754DDC25}"/>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4" name="CuadroTexto 23">
                <a:extLst>
                  <a:ext uri="{FF2B5EF4-FFF2-40B4-BE49-F238E27FC236}">
                    <a16:creationId xmlns:a16="http://schemas.microsoft.com/office/drawing/2014/main" id="{4CBD84DD-222F-4561-AF75-E0DCD9FB3ED0}"/>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6" name="Flecha: pentágono 25">
              <a:extLst>
                <a:ext uri="{FF2B5EF4-FFF2-40B4-BE49-F238E27FC236}">
                  <a16:creationId xmlns:a16="http://schemas.microsoft.com/office/drawing/2014/main" id="{19356E32-8CB4-4A55-8DBB-8E68E80D3389}"/>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299393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1906" y="587159"/>
            <a:ext cx="4560094"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Portada</a:t>
            </a:r>
          </a:p>
        </p:txBody>
      </p:sp>
      <p:sp>
        <p:nvSpPr>
          <p:cNvPr id="4" name="CuadroTexto 3">
            <a:extLst>
              <a:ext uri="{FF2B5EF4-FFF2-40B4-BE49-F238E27FC236}">
                <a16:creationId xmlns:a16="http://schemas.microsoft.com/office/drawing/2014/main" id="{922CAC98-6E0D-402A-9BE2-5E146FDEDF61}"/>
              </a:ext>
            </a:extLst>
          </p:cNvPr>
          <p:cNvSpPr txBox="1"/>
          <p:nvPr/>
        </p:nvSpPr>
        <p:spPr>
          <a:xfrm>
            <a:off x="4870111" y="1736562"/>
            <a:ext cx="2843663" cy="246221"/>
          </a:xfrm>
          <a:prstGeom prst="rect">
            <a:avLst/>
          </a:prstGeom>
          <a:noFill/>
        </p:spPr>
        <p:txBody>
          <a:bodyPr wrap="square" rtlCol="0">
            <a:spAutoFit/>
          </a:bodyPr>
          <a:lstStyle/>
          <a:p>
            <a:pPr algn="ctr"/>
            <a:r>
              <a:rPr lang="es-CO" sz="1000" dirty="0">
                <a:latin typeface="Times New Roman" panose="02020603050405020304" pitchFamily="18" charset="0"/>
                <a:cs typeface="Times New Roman" panose="02020603050405020304" pitchFamily="18" charset="0"/>
              </a:rPr>
              <a:t>Decisiones económicas en los cambios hormonales</a:t>
            </a:r>
          </a:p>
        </p:txBody>
      </p:sp>
      <p:sp>
        <p:nvSpPr>
          <p:cNvPr id="6" name="Elipse 5">
            <a:extLst>
              <a:ext uri="{FF2B5EF4-FFF2-40B4-BE49-F238E27FC236}">
                <a16:creationId xmlns:a16="http://schemas.microsoft.com/office/drawing/2014/main" id="{D4946477-8007-4494-AF13-29C7344B55BB}"/>
              </a:ext>
            </a:extLst>
          </p:cNvPr>
          <p:cNvSpPr/>
          <p:nvPr/>
        </p:nvSpPr>
        <p:spPr>
          <a:xfrm>
            <a:off x="4526286" y="1730783"/>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7" name="Elipse 16">
            <a:extLst>
              <a:ext uri="{FF2B5EF4-FFF2-40B4-BE49-F238E27FC236}">
                <a16:creationId xmlns:a16="http://schemas.microsoft.com/office/drawing/2014/main" id="{BA617C98-1885-4674-9533-CED33AC5B420}"/>
              </a:ext>
            </a:extLst>
          </p:cNvPr>
          <p:cNvSpPr/>
          <p:nvPr/>
        </p:nvSpPr>
        <p:spPr>
          <a:xfrm>
            <a:off x="800868" y="1730783"/>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0" name="CuadroTexto 9">
            <a:extLst>
              <a:ext uri="{FF2B5EF4-FFF2-40B4-BE49-F238E27FC236}">
                <a16:creationId xmlns:a16="http://schemas.microsoft.com/office/drawing/2014/main" id="{92812E66-9960-4C78-9BC3-5B9D38616192}"/>
              </a:ext>
            </a:extLst>
          </p:cNvPr>
          <p:cNvSpPr txBox="1"/>
          <p:nvPr/>
        </p:nvSpPr>
        <p:spPr>
          <a:xfrm>
            <a:off x="1090355" y="1716276"/>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Título completo de la compilación</a:t>
            </a:r>
          </a:p>
        </p:txBody>
      </p:sp>
      <p:sp>
        <p:nvSpPr>
          <p:cNvPr id="19" name="CuadroTexto 18">
            <a:extLst>
              <a:ext uri="{FF2B5EF4-FFF2-40B4-BE49-F238E27FC236}">
                <a16:creationId xmlns:a16="http://schemas.microsoft.com/office/drawing/2014/main" id="{16016A2D-57CC-49A3-86F8-881B3D61C6F6}"/>
              </a:ext>
            </a:extLst>
          </p:cNvPr>
          <p:cNvSpPr txBox="1"/>
          <p:nvPr/>
        </p:nvSpPr>
        <p:spPr>
          <a:xfrm>
            <a:off x="4870111" y="3455492"/>
            <a:ext cx="2843663" cy="246221"/>
          </a:xfrm>
          <a:prstGeom prst="rect">
            <a:avLst/>
          </a:prstGeom>
          <a:noFill/>
        </p:spPr>
        <p:txBody>
          <a:bodyPr wrap="square" rtlCol="0">
            <a:spAutoFit/>
          </a:bodyPr>
          <a:lstStyle/>
          <a:p>
            <a:pPr algn="ctr"/>
            <a:r>
              <a:rPr lang="es-CO" sz="1000" dirty="0">
                <a:latin typeface="Times New Roman" panose="02020603050405020304" pitchFamily="18" charset="0"/>
                <a:cs typeface="Times New Roman" panose="02020603050405020304" pitchFamily="18" charset="0"/>
              </a:rPr>
              <a:t>Alonso Alzate Salazar</a:t>
            </a:r>
          </a:p>
        </p:txBody>
      </p:sp>
      <p:sp>
        <p:nvSpPr>
          <p:cNvPr id="20" name="CuadroTexto 19">
            <a:extLst>
              <a:ext uri="{FF2B5EF4-FFF2-40B4-BE49-F238E27FC236}">
                <a16:creationId xmlns:a16="http://schemas.microsoft.com/office/drawing/2014/main" id="{1EFCFE61-1442-42BC-B47C-4EC2E3557833}"/>
              </a:ext>
            </a:extLst>
          </p:cNvPr>
          <p:cNvSpPr txBox="1"/>
          <p:nvPr/>
        </p:nvSpPr>
        <p:spPr>
          <a:xfrm>
            <a:off x="5626454" y="3614756"/>
            <a:ext cx="1109644" cy="230832"/>
          </a:xfrm>
          <a:prstGeom prst="rect">
            <a:avLst/>
          </a:prstGeom>
          <a:noFill/>
        </p:spPr>
        <p:txBody>
          <a:bodyPr wrap="square" rtlCol="0">
            <a:spAutoFit/>
          </a:bodyPr>
          <a:lstStyle/>
          <a:p>
            <a:pPr algn="r"/>
            <a:r>
              <a:rPr lang="es-CO" sz="900" i="1" dirty="0">
                <a:latin typeface="Times New Roman" panose="02020603050405020304" pitchFamily="18" charset="0"/>
                <a:cs typeface="Times New Roman" panose="02020603050405020304" pitchFamily="18" charset="0"/>
              </a:rPr>
              <a:t>Compilador</a:t>
            </a:r>
          </a:p>
        </p:txBody>
      </p:sp>
      <p:sp>
        <p:nvSpPr>
          <p:cNvPr id="21" name="CuadroTexto 20">
            <a:extLst>
              <a:ext uri="{FF2B5EF4-FFF2-40B4-BE49-F238E27FC236}">
                <a16:creationId xmlns:a16="http://schemas.microsoft.com/office/drawing/2014/main" id="{BE9FAE23-51BE-4594-8B6D-C227E70C2A79}"/>
              </a:ext>
            </a:extLst>
          </p:cNvPr>
          <p:cNvSpPr txBox="1"/>
          <p:nvPr/>
        </p:nvSpPr>
        <p:spPr>
          <a:xfrm>
            <a:off x="4870111" y="4583966"/>
            <a:ext cx="2843663" cy="246221"/>
          </a:xfrm>
          <a:prstGeom prst="rect">
            <a:avLst/>
          </a:prstGeom>
          <a:noFill/>
        </p:spPr>
        <p:txBody>
          <a:bodyPr wrap="square" rtlCol="0">
            <a:spAutoFit/>
          </a:bodyPr>
          <a:lstStyle/>
          <a:p>
            <a:pPr algn="ctr"/>
            <a:r>
              <a:rPr lang="es-CO" sz="1000" dirty="0">
                <a:latin typeface="Times New Roman" panose="02020603050405020304" pitchFamily="18" charset="0"/>
                <a:cs typeface="Times New Roman" panose="02020603050405020304" pitchFamily="18" charset="0"/>
              </a:rPr>
              <a:t>Compilación investigativa</a:t>
            </a:r>
          </a:p>
        </p:txBody>
      </p:sp>
      <p:sp>
        <p:nvSpPr>
          <p:cNvPr id="22" name="CuadroTexto 21">
            <a:extLst>
              <a:ext uri="{FF2B5EF4-FFF2-40B4-BE49-F238E27FC236}">
                <a16:creationId xmlns:a16="http://schemas.microsoft.com/office/drawing/2014/main" id="{D281DF7B-1B71-4CFE-A12B-2295B551DB2B}"/>
              </a:ext>
            </a:extLst>
          </p:cNvPr>
          <p:cNvSpPr txBox="1"/>
          <p:nvPr/>
        </p:nvSpPr>
        <p:spPr>
          <a:xfrm>
            <a:off x="4870111" y="5708395"/>
            <a:ext cx="2843663" cy="246221"/>
          </a:xfrm>
          <a:prstGeom prst="rect">
            <a:avLst/>
          </a:prstGeom>
          <a:noFill/>
        </p:spPr>
        <p:txBody>
          <a:bodyPr wrap="square" rtlCol="0">
            <a:spAutoFit/>
          </a:bodyPr>
          <a:lstStyle/>
          <a:p>
            <a:pPr algn="ctr"/>
            <a:r>
              <a:rPr lang="es-CO" sz="1000" dirty="0">
                <a:latin typeface="Times New Roman" panose="02020603050405020304" pitchFamily="18" charset="0"/>
                <a:cs typeface="Times New Roman" panose="02020603050405020304" pitchFamily="18" charset="0"/>
              </a:rPr>
              <a:t>2019</a:t>
            </a:r>
          </a:p>
        </p:txBody>
      </p:sp>
      <p:sp>
        <p:nvSpPr>
          <p:cNvPr id="23" name="Elipse 22">
            <a:extLst>
              <a:ext uri="{FF2B5EF4-FFF2-40B4-BE49-F238E27FC236}">
                <a16:creationId xmlns:a16="http://schemas.microsoft.com/office/drawing/2014/main" id="{77FDFB13-5F82-48DF-A2A9-559744FDE576}"/>
              </a:ext>
            </a:extLst>
          </p:cNvPr>
          <p:cNvSpPr/>
          <p:nvPr/>
        </p:nvSpPr>
        <p:spPr>
          <a:xfrm>
            <a:off x="4527433" y="352105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24" name="Elipse 23">
            <a:extLst>
              <a:ext uri="{FF2B5EF4-FFF2-40B4-BE49-F238E27FC236}">
                <a16:creationId xmlns:a16="http://schemas.microsoft.com/office/drawing/2014/main" id="{870C87E7-CF3E-4916-936C-FF4E694DB014}"/>
              </a:ext>
            </a:extLst>
          </p:cNvPr>
          <p:cNvSpPr/>
          <p:nvPr/>
        </p:nvSpPr>
        <p:spPr>
          <a:xfrm>
            <a:off x="4522847" y="4599076"/>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3</a:t>
            </a:r>
          </a:p>
        </p:txBody>
      </p:sp>
      <p:sp>
        <p:nvSpPr>
          <p:cNvPr id="25" name="Elipse 24">
            <a:extLst>
              <a:ext uri="{FF2B5EF4-FFF2-40B4-BE49-F238E27FC236}">
                <a16:creationId xmlns:a16="http://schemas.microsoft.com/office/drawing/2014/main" id="{E5F953B3-9233-4851-9AC5-530EA7ABCA93}"/>
              </a:ext>
            </a:extLst>
          </p:cNvPr>
          <p:cNvSpPr/>
          <p:nvPr/>
        </p:nvSpPr>
        <p:spPr>
          <a:xfrm>
            <a:off x="4522847" y="572350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4</a:t>
            </a:r>
          </a:p>
        </p:txBody>
      </p:sp>
      <p:sp>
        <p:nvSpPr>
          <p:cNvPr id="26" name="Elipse 25">
            <a:extLst>
              <a:ext uri="{FF2B5EF4-FFF2-40B4-BE49-F238E27FC236}">
                <a16:creationId xmlns:a16="http://schemas.microsoft.com/office/drawing/2014/main" id="{415D2DA5-CF53-4783-BF21-548315625B8F}"/>
              </a:ext>
            </a:extLst>
          </p:cNvPr>
          <p:cNvSpPr/>
          <p:nvPr/>
        </p:nvSpPr>
        <p:spPr>
          <a:xfrm>
            <a:off x="810042" y="217758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27" name="Elipse 26">
            <a:extLst>
              <a:ext uri="{FF2B5EF4-FFF2-40B4-BE49-F238E27FC236}">
                <a16:creationId xmlns:a16="http://schemas.microsoft.com/office/drawing/2014/main" id="{28FD0EF1-030C-4299-A3FD-5059DA5F01F2}"/>
              </a:ext>
            </a:extLst>
          </p:cNvPr>
          <p:cNvSpPr/>
          <p:nvPr/>
        </p:nvSpPr>
        <p:spPr>
          <a:xfrm>
            <a:off x="807143" y="383301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3</a:t>
            </a:r>
          </a:p>
        </p:txBody>
      </p:sp>
      <p:sp>
        <p:nvSpPr>
          <p:cNvPr id="28" name="Elipse 27">
            <a:extLst>
              <a:ext uri="{FF2B5EF4-FFF2-40B4-BE49-F238E27FC236}">
                <a16:creationId xmlns:a16="http://schemas.microsoft.com/office/drawing/2014/main" id="{B93A022E-56D2-461B-B5F3-5A497F8BE675}"/>
              </a:ext>
            </a:extLst>
          </p:cNvPr>
          <p:cNvSpPr/>
          <p:nvPr/>
        </p:nvSpPr>
        <p:spPr>
          <a:xfrm>
            <a:off x="800868" y="422806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4</a:t>
            </a:r>
          </a:p>
        </p:txBody>
      </p:sp>
      <p:sp>
        <p:nvSpPr>
          <p:cNvPr id="29" name="CuadroTexto 28">
            <a:extLst>
              <a:ext uri="{FF2B5EF4-FFF2-40B4-BE49-F238E27FC236}">
                <a16:creationId xmlns:a16="http://schemas.microsoft.com/office/drawing/2014/main" id="{DDEE348D-CD8B-4241-866D-9457B4B9B3F3}"/>
              </a:ext>
            </a:extLst>
          </p:cNvPr>
          <p:cNvSpPr txBox="1"/>
          <p:nvPr/>
        </p:nvSpPr>
        <p:spPr>
          <a:xfrm>
            <a:off x="1094764" y="2147085"/>
            <a:ext cx="2349529" cy="461665"/>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Nombres completos de los compiladores</a:t>
            </a:r>
          </a:p>
        </p:txBody>
      </p:sp>
      <p:sp>
        <p:nvSpPr>
          <p:cNvPr id="30" name="CuadroTexto 29">
            <a:extLst>
              <a:ext uri="{FF2B5EF4-FFF2-40B4-BE49-F238E27FC236}">
                <a16:creationId xmlns:a16="http://schemas.microsoft.com/office/drawing/2014/main" id="{220C91C8-2378-44A5-A282-3C2DD849D7B9}"/>
              </a:ext>
            </a:extLst>
          </p:cNvPr>
          <p:cNvSpPr txBox="1"/>
          <p:nvPr/>
        </p:nvSpPr>
        <p:spPr>
          <a:xfrm>
            <a:off x="1062179" y="3804434"/>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Tipo de compilación</a:t>
            </a:r>
          </a:p>
        </p:txBody>
      </p:sp>
      <p:sp>
        <p:nvSpPr>
          <p:cNvPr id="31" name="CuadroTexto 30">
            <a:extLst>
              <a:ext uri="{FF2B5EF4-FFF2-40B4-BE49-F238E27FC236}">
                <a16:creationId xmlns:a16="http://schemas.microsoft.com/office/drawing/2014/main" id="{79AE4827-D270-4491-9321-DC1C4748AA4C}"/>
              </a:ext>
            </a:extLst>
          </p:cNvPr>
          <p:cNvSpPr txBox="1"/>
          <p:nvPr/>
        </p:nvSpPr>
        <p:spPr>
          <a:xfrm>
            <a:off x="1090175" y="4197568"/>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Año de la compilación</a:t>
            </a:r>
          </a:p>
        </p:txBody>
      </p:sp>
      <p:sp>
        <p:nvSpPr>
          <p:cNvPr id="32" name="CuadroTexto 31">
            <a:extLst>
              <a:ext uri="{FF2B5EF4-FFF2-40B4-BE49-F238E27FC236}">
                <a16:creationId xmlns:a16="http://schemas.microsoft.com/office/drawing/2014/main" id="{5CEE7F83-754C-4EC5-9FA6-4FD8E0BCC7CE}"/>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sp>
        <p:nvSpPr>
          <p:cNvPr id="34" name="CuadroTexto 33">
            <a:extLst>
              <a:ext uri="{FF2B5EF4-FFF2-40B4-BE49-F238E27FC236}">
                <a16:creationId xmlns:a16="http://schemas.microsoft.com/office/drawing/2014/main" id="{4FDD2676-6343-4475-9F8D-2C8E593F6FC1}"/>
              </a:ext>
            </a:extLst>
          </p:cNvPr>
          <p:cNvSpPr txBox="1"/>
          <p:nvPr/>
        </p:nvSpPr>
        <p:spPr>
          <a:xfrm>
            <a:off x="1090175" y="2544558"/>
            <a:ext cx="2349529" cy="1200329"/>
          </a:xfrm>
          <a:prstGeom prst="rect">
            <a:avLst/>
          </a:prstGeom>
          <a:noFill/>
        </p:spPr>
        <p:txBody>
          <a:bodyPr wrap="square" rtlCol="0">
            <a:spAutoFit/>
          </a:bodyPr>
          <a:lstStyle/>
          <a:p>
            <a:r>
              <a:rPr lang="es-CO" sz="900" dirty="0">
                <a:solidFill>
                  <a:schemeClr val="tx1">
                    <a:lumMod val="65000"/>
                    <a:lumOff val="35000"/>
                  </a:schemeClr>
                </a:solidFill>
              </a:rPr>
              <a:t>Tanto los compiladores como los autores en el ejercicio de publicación deben usar una forma única para denominarse, a esto se le llama </a:t>
            </a:r>
            <a:r>
              <a:rPr lang="es-CO" sz="900" b="1" i="1" dirty="0">
                <a:solidFill>
                  <a:schemeClr val="tx1">
                    <a:lumMod val="65000"/>
                    <a:lumOff val="35000"/>
                  </a:schemeClr>
                </a:solidFill>
              </a:rPr>
              <a:t>nombre de pluma. </a:t>
            </a:r>
            <a:r>
              <a:rPr lang="es-CO" sz="900" dirty="0">
                <a:solidFill>
                  <a:schemeClr val="tx1">
                    <a:lumMod val="65000"/>
                    <a:lumOff val="35000"/>
                  </a:schemeClr>
                </a:solidFill>
              </a:rPr>
              <a:t>Normalizar la manera de firmar las publicaciones permitirá que su nombre no se confunda y que no se pierdan citas. Para la firma, se sugiere seguir los criterios de </a:t>
            </a:r>
            <a:r>
              <a:rPr lang="es-CO" sz="900" dirty="0" err="1">
                <a:solidFill>
                  <a:schemeClr val="tx1">
                    <a:lumMod val="65000"/>
                    <a:lumOff val="35000"/>
                  </a:schemeClr>
                </a:solidFill>
                <a:hlinkClick r:id="rId3"/>
              </a:rPr>
              <a:t>IraLIS</a:t>
            </a:r>
            <a:r>
              <a:rPr lang="es-CO" sz="900" dirty="0">
                <a:solidFill>
                  <a:schemeClr val="tx1">
                    <a:lumMod val="65000"/>
                    <a:lumOff val="35000"/>
                  </a:schemeClr>
                </a:solidFill>
              </a:rPr>
              <a:t>.</a:t>
            </a:r>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3" name="CuadroTexto 32">
            <a:extLst>
              <a:ext uri="{FF2B5EF4-FFF2-40B4-BE49-F238E27FC236}">
                <a16:creationId xmlns:a16="http://schemas.microsoft.com/office/drawing/2014/main" id="{19324FC0-0301-466A-9726-CF33C02D3DB5}"/>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5</a:t>
            </a:r>
          </a:p>
        </p:txBody>
      </p:sp>
      <p:sp>
        <p:nvSpPr>
          <p:cNvPr id="35" name="CuadroTexto 34">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36" name="Grupo 35">
            <a:extLst>
              <a:ext uri="{FF2B5EF4-FFF2-40B4-BE49-F238E27FC236}">
                <a16:creationId xmlns:a16="http://schemas.microsoft.com/office/drawing/2014/main" id="{197E4A6F-0344-48CF-96C0-ED2D3CF5DA82}"/>
              </a:ext>
            </a:extLst>
          </p:cNvPr>
          <p:cNvGrpSpPr/>
          <p:nvPr/>
        </p:nvGrpSpPr>
        <p:grpSpPr>
          <a:xfrm>
            <a:off x="-3428" y="587154"/>
            <a:ext cx="800870" cy="251021"/>
            <a:chOff x="-3428" y="587154"/>
            <a:chExt cx="800870" cy="251021"/>
          </a:xfrm>
        </p:grpSpPr>
        <p:grpSp>
          <p:nvGrpSpPr>
            <p:cNvPr id="37" name="Grupo 36">
              <a:extLst>
                <a:ext uri="{FF2B5EF4-FFF2-40B4-BE49-F238E27FC236}">
                  <a16:creationId xmlns:a16="http://schemas.microsoft.com/office/drawing/2014/main" id="{4503D552-6F03-40E9-B750-E059A49F143E}"/>
                </a:ext>
              </a:extLst>
            </p:cNvPr>
            <p:cNvGrpSpPr/>
            <p:nvPr/>
          </p:nvGrpSpPr>
          <p:grpSpPr>
            <a:xfrm>
              <a:off x="-3428" y="587154"/>
              <a:ext cx="800870" cy="251021"/>
              <a:chOff x="-3428" y="587154"/>
              <a:chExt cx="800870" cy="251021"/>
            </a:xfrm>
          </p:grpSpPr>
          <p:sp>
            <p:nvSpPr>
              <p:cNvPr id="39" name="Flecha: pentágono 38">
                <a:extLst>
                  <a:ext uri="{FF2B5EF4-FFF2-40B4-BE49-F238E27FC236}">
                    <a16:creationId xmlns:a16="http://schemas.microsoft.com/office/drawing/2014/main" id="{345EF21B-4547-4971-AB23-3E7482876951}"/>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40" name="CuadroTexto 39">
                <a:extLst>
                  <a:ext uri="{FF2B5EF4-FFF2-40B4-BE49-F238E27FC236}">
                    <a16:creationId xmlns:a16="http://schemas.microsoft.com/office/drawing/2014/main" id="{8097858D-15CC-4ABC-A537-B99D58DF234C}"/>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4"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38" name="Flecha: pentágono 37">
              <a:extLst>
                <a:ext uri="{FF2B5EF4-FFF2-40B4-BE49-F238E27FC236}">
                  <a16:creationId xmlns:a16="http://schemas.microsoft.com/office/drawing/2014/main" id="{F885EE7A-4B13-424D-BB00-3BFD3895B977}"/>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327245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Dedicatoria</a:t>
            </a:r>
            <a:endParaRPr lang="es-CO" i="1" dirty="0">
              <a:solidFill>
                <a:sysClr val="windowText" lastClr="000000"/>
              </a:solidFill>
            </a:endParaRPr>
          </a:p>
        </p:txBody>
      </p:sp>
      <p:sp>
        <p:nvSpPr>
          <p:cNvPr id="17" name="Elipse 16">
            <a:extLst>
              <a:ext uri="{FF2B5EF4-FFF2-40B4-BE49-F238E27FC236}">
                <a16:creationId xmlns:a16="http://schemas.microsoft.com/office/drawing/2014/main" id="{BA617C98-1885-4674-9533-CED33AC5B420}"/>
              </a:ext>
            </a:extLst>
          </p:cNvPr>
          <p:cNvSpPr/>
          <p:nvPr/>
        </p:nvSpPr>
        <p:spPr>
          <a:xfrm>
            <a:off x="800868" y="1763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0" name="CuadroTexto 9">
            <a:extLst>
              <a:ext uri="{FF2B5EF4-FFF2-40B4-BE49-F238E27FC236}">
                <a16:creationId xmlns:a16="http://schemas.microsoft.com/office/drawing/2014/main" id="{92812E66-9960-4C78-9BC3-5B9D38616192}"/>
              </a:ext>
            </a:extLst>
          </p:cNvPr>
          <p:cNvSpPr txBox="1"/>
          <p:nvPr/>
        </p:nvSpPr>
        <p:spPr>
          <a:xfrm>
            <a:off x="1090355" y="1748768"/>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Dedicatoria (opcional)</a:t>
            </a:r>
          </a:p>
        </p:txBody>
      </p:sp>
      <p:sp>
        <p:nvSpPr>
          <p:cNvPr id="32" name="CuadroTexto 31">
            <a:extLst>
              <a:ext uri="{FF2B5EF4-FFF2-40B4-BE49-F238E27FC236}">
                <a16:creationId xmlns:a16="http://schemas.microsoft.com/office/drawing/2014/main" id="{57C7B282-C57E-4A1D-817D-89FF7FFFA075}"/>
              </a:ext>
            </a:extLst>
          </p:cNvPr>
          <p:cNvSpPr txBox="1"/>
          <p:nvPr/>
        </p:nvSpPr>
        <p:spPr>
          <a:xfrm>
            <a:off x="1090354" y="1942706"/>
            <a:ext cx="2349529" cy="507831"/>
          </a:xfrm>
          <a:prstGeom prst="rect">
            <a:avLst/>
          </a:prstGeom>
          <a:noFill/>
        </p:spPr>
        <p:txBody>
          <a:bodyPr wrap="square" rtlCol="0">
            <a:spAutoFit/>
          </a:bodyPr>
          <a:lstStyle/>
          <a:p>
            <a:r>
              <a:rPr lang="es-CO" sz="900" dirty="0">
                <a:solidFill>
                  <a:schemeClr val="tx1">
                    <a:lumMod val="65000"/>
                    <a:lumOff val="35000"/>
                  </a:schemeClr>
                </a:solidFill>
              </a:rPr>
              <a:t>Página, a disposición del compilador, que dirige o dedica la obra a una persona(as) e/o institución(es).</a:t>
            </a:r>
            <a:endParaRPr lang="es-CO" sz="9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3" name="CuadroTexto 32">
            <a:extLst>
              <a:ext uri="{FF2B5EF4-FFF2-40B4-BE49-F238E27FC236}">
                <a16:creationId xmlns:a16="http://schemas.microsoft.com/office/drawing/2014/main" id="{11734474-169C-47EC-99C5-78955549BE5D}"/>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sp>
        <p:nvSpPr>
          <p:cNvPr id="18" name="CuadroTexto 17">
            <a:extLst>
              <a:ext uri="{FF2B5EF4-FFF2-40B4-BE49-F238E27FC236}">
                <a16:creationId xmlns:a16="http://schemas.microsoft.com/office/drawing/2014/main" id="{D74F975B-0149-4844-95F6-A8B582909151}"/>
              </a:ext>
            </a:extLst>
          </p:cNvPr>
          <p:cNvSpPr txBox="1"/>
          <p:nvPr/>
        </p:nvSpPr>
        <p:spPr>
          <a:xfrm>
            <a:off x="5736859" y="2287285"/>
            <a:ext cx="1976914" cy="1231106"/>
          </a:xfrm>
          <a:prstGeom prst="rect">
            <a:avLst/>
          </a:prstGeom>
          <a:noFill/>
        </p:spPr>
        <p:txBody>
          <a:bodyPr wrap="square" rtlCol="0">
            <a:spAutoFit/>
          </a:bodyPr>
          <a:lstStyle/>
          <a:p>
            <a:pPr algn="r"/>
            <a:r>
              <a:rPr lang="es-ES" sz="800" i="1" dirty="0" err="1">
                <a:latin typeface="Times New Roman" panose="02020603050405020304" pitchFamily="18" charset="0"/>
                <a:cs typeface="Times New Roman" panose="02020603050405020304" pitchFamily="18" charset="0"/>
              </a:rPr>
              <a:t>Lorem</a:t>
            </a:r>
            <a:r>
              <a:rPr lang="es-ES" sz="800" i="1" dirty="0">
                <a:latin typeface="Times New Roman" panose="02020603050405020304" pitchFamily="18" charset="0"/>
                <a:cs typeface="Times New Roman" panose="02020603050405020304" pitchFamily="18" charset="0"/>
              </a:rPr>
              <a:t> </a:t>
            </a:r>
            <a:r>
              <a:rPr lang="es-ES" sz="800" i="1" dirty="0" err="1">
                <a:latin typeface="Times New Roman" panose="02020603050405020304" pitchFamily="18" charset="0"/>
                <a:cs typeface="Times New Roman" panose="02020603050405020304" pitchFamily="18" charset="0"/>
              </a:rPr>
              <a:t>Ipsum</a:t>
            </a:r>
            <a:r>
              <a:rPr lang="es-ES" sz="800" i="1" dirty="0">
                <a:latin typeface="Times New Roman" panose="02020603050405020304" pitchFamily="18" charset="0"/>
                <a:cs typeface="Times New Roman" panose="02020603050405020304" pitchFamily="18" charset="0"/>
              </a:rPr>
              <a:t> es simplemente el texto de relleno de las imprentas y archivos de texto. </a:t>
            </a:r>
            <a:r>
              <a:rPr lang="es-ES" sz="800" i="1" dirty="0" err="1">
                <a:latin typeface="Times New Roman" panose="02020603050405020304" pitchFamily="18" charset="0"/>
                <a:cs typeface="Times New Roman" panose="02020603050405020304" pitchFamily="18" charset="0"/>
              </a:rPr>
              <a:t>Lorem</a:t>
            </a:r>
            <a:r>
              <a:rPr lang="es-ES" sz="800" i="1" dirty="0">
                <a:latin typeface="Times New Roman" panose="02020603050405020304" pitchFamily="18" charset="0"/>
                <a:cs typeface="Times New Roman" panose="02020603050405020304" pitchFamily="18" charset="0"/>
              </a:rPr>
              <a:t> </a:t>
            </a:r>
            <a:r>
              <a:rPr lang="es-ES" sz="800" i="1" dirty="0" err="1">
                <a:latin typeface="Times New Roman" panose="02020603050405020304" pitchFamily="18" charset="0"/>
                <a:cs typeface="Times New Roman" panose="02020603050405020304" pitchFamily="18" charset="0"/>
              </a:rPr>
              <a:t>Ipsum</a:t>
            </a:r>
            <a:r>
              <a:rPr lang="es-ES" sz="800" i="1"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ES" sz="800" i="1" dirty="0" err="1">
                <a:latin typeface="Times New Roman" panose="02020603050405020304" pitchFamily="18" charset="0"/>
                <a:cs typeface="Times New Roman" panose="02020603050405020304" pitchFamily="18" charset="0"/>
              </a:rPr>
              <a:t>especimen</a:t>
            </a:r>
            <a:r>
              <a:rPr lang="es-ES" sz="800" i="1" dirty="0">
                <a:latin typeface="Times New Roman" panose="02020603050405020304" pitchFamily="18" charset="0"/>
                <a:cs typeface="Times New Roman" panose="02020603050405020304" pitchFamily="18" charset="0"/>
              </a:rPr>
              <a:t>.</a:t>
            </a:r>
          </a:p>
        </p:txBody>
      </p:sp>
      <p:sp>
        <p:nvSpPr>
          <p:cNvPr id="19" name="Rectángulo 18">
            <a:extLst>
              <a:ext uri="{FF2B5EF4-FFF2-40B4-BE49-F238E27FC236}">
                <a16:creationId xmlns:a16="http://schemas.microsoft.com/office/drawing/2014/main" id="{3304AA5A-7589-475C-8657-1B37783587B4}"/>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Dedicatoria</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Elipse 19">
            <a:extLst>
              <a:ext uri="{FF2B5EF4-FFF2-40B4-BE49-F238E27FC236}">
                <a16:creationId xmlns:a16="http://schemas.microsoft.com/office/drawing/2014/main" id="{9FD49D03-F36E-45F7-B3F4-19AB09D51BE9}"/>
              </a:ext>
            </a:extLst>
          </p:cNvPr>
          <p:cNvSpPr/>
          <p:nvPr/>
        </p:nvSpPr>
        <p:spPr>
          <a:xfrm>
            <a:off x="4526286"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21" name="CuadroTexto 20">
            <a:extLst>
              <a:ext uri="{FF2B5EF4-FFF2-40B4-BE49-F238E27FC236}">
                <a16:creationId xmlns:a16="http://schemas.microsoft.com/office/drawing/2014/main" id="{61ED2D43-9B9C-4434-A02C-051F9594700F}"/>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6</a:t>
            </a:r>
          </a:p>
        </p:txBody>
      </p:sp>
      <p:sp>
        <p:nvSpPr>
          <p:cNvPr id="22" name="CuadroTexto 21">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23" name="Grupo 22">
            <a:extLst>
              <a:ext uri="{FF2B5EF4-FFF2-40B4-BE49-F238E27FC236}">
                <a16:creationId xmlns:a16="http://schemas.microsoft.com/office/drawing/2014/main" id="{968ACD1C-4347-4400-9EA6-30D6F2139DBC}"/>
              </a:ext>
            </a:extLst>
          </p:cNvPr>
          <p:cNvGrpSpPr/>
          <p:nvPr/>
        </p:nvGrpSpPr>
        <p:grpSpPr>
          <a:xfrm>
            <a:off x="-3428" y="587154"/>
            <a:ext cx="800870" cy="251021"/>
            <a:chOff x="-3428" y="587154"/>
            <a:chExt cx="800870" cy="251021"/>
          </a:xfrm>
        </p:grpSpPr>
        <p:grpSp>
          <p:nvGrpSpPr>
            <p:cNvPr id="24" name="Grupo 23">
              <a:extLst>
                <a:ext uri="{FF2B5EF4-FFF2-40B4-BE49-F238E27FC236}">
                  <a16:creationId xmlns:a16="http://schemas.microsoft.com/office/drawing/2014/main" id="{6329CC37-6C69-4FA3-8ADB-1142745821B1}"/>
                </a:ext>
              </a:extLst>
            </p:cNvPr>
            <p:cNvGrpSpPr/>
            <p:nvPr/>
          </p:nvGrpSpPr>
          <p:grpSpPr>
            <a:xfrm>
              <a:off x="-3428" y="587154"/>
              <a:ext cx="800870" cy="251021"/>
              <a:chOff x="-3428" y="587154"/>
              <a:chExt cx="800870" cy="251021"/>
            </a:xfrm>
          </p:grpSpPr>
          <p:sp>
            <p:nvSpPr>
              <p:cNvPr id="26" name="Flecha: pentágono 25">
                <a:extLst>
                  <a:ext uri="{FF2B5EF4-FFF2-40B4-BE49-F238E27FC236}">
                    <a16:creationId xmlns:a16="http://schemas.microsoft.com/office/drawing/2014/main" id="{4BFB2659-55B7-46E2-BCA4-F540856A2C74}"/>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7" name="CuadroTexto 26">
                <a:extLst>
                  <a:ext uri="{FF2B5EF4-FFF2-40B4-BE49-F238E27FC236}">
                    <a16:creationId xmlns:a16="http://schemas.microsoft.com/office/drawing/2014/main" id="{547313DD-2C0D-4FDD-8153-FD2346B22D9D}"/>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5" name="Flecha: pentágono 24">
              <a:extLst>
                <a:ext uri="{FF2B5EF4-FFF2-40B4-BE49-F238E27FC236}">
                  <a16:creationId xmlns:a16="http://schemas.microsoft.com/office/drawing/2014/main" id="{A9BB8104-BF6F-4787-9843-476F769AB344}"/>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317061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Agradecimientos</a:t>
            </a:r>
            <a:endParaRPr lang="es-CO" i="1" dirty="0">
              <a:solidFill>
                <a:sysClr val="windowText" lastClr="000000"/>
              </a:solidFill>
            </a:endParaRPr>
          </a:p>
        </p:txBody>
      </p:sp>
      <p:sp>
        <p:nvSpPr>
          <p:cNvPr id="4" name="CuadroTexto 3">
            <a:extLst>
              <a:ext uri="{FF2B5EF4-FFF2-40B4-BE49-F238E27FC236}">
                <a16:creationId xmlns:a16="http://schemas.microsoft.com/office/drawing/2014/main" id="{922CAC98-6E0D-402A-9BE2-5E146FDEDF61}"/>
              </a:ext>
            </a:extLst>
          </p:cNvPr>
          <p:cNvSpPr txBox="1"/>
          <p:nvPr/>
        </p:nvSpPr>
        <p:spPr>
          <a:xfrm>
            <a:off x="5736859" y="2287285"/>
            <a:ext cx="1976914" cy="1231106"/>
          </a:xfrm>
          <a:prstGeom prst="rect">
            <a:avLst/>
          </a:prstGeom>
          <a:noFill/>
        </p:spPr>
        <p:txBody>
          <a:bodyPr wrap="square" rtlCol="0">
            <a:spAutoFit/>
          </a:bodyPr>
          <a:lstStyle/>
          <a:p>
            <a:pPr algn="r"/>
            <a:r>
              <a:rPr lang="es-ES" sz="800" i="1" dirty="0" err="1">
                <a:latin typeface="Times New Roman" panose="02020603050405020304" pitchFamily="18" charset="0"/>
                <a:cs typeface="Times New Roman" panose="02020603050405020304" pitchFamily="18" charset="0"/>
              </a:rPr>
              <a:t>Lorem</a:t>
            </a:r>
            <a:r>
              <a:rPr lang="es-ES" sz="800" i="1" dirty="0">
                <a:latin typeface="Times New Roman" panose="02020603050405020304" pitchFamily="18" charset="0"/>
                <a:cs typeface="Times New Roman" panose="02020603050405020304" pitchFamily="18" charset="0"/>
              </a:rPr>
              <a:t> </a:t>
            </a:r>
            <a:r>
              <a:rPr lang="es-ES" sz="800" i="1" dirty="0" err="1">
                <a:latin typeface="Times New Roman" panose="02020603050405020304" pitchFamily="18" charset="0"/>
                <a:cs typeface="Times New Roman" panose="02020603050405020304" pitchFamily="18" charset="0"/>
              </a:rPr>
              <a:t>Ipsum</a:t>
            </a:r>
            <a:r>
              <a:rPr lang="es-ES" sz="800" i="1" dirty="0">
                <a:latin typeface="Times New Roman" panose="02020603050405020304" pitchFamily="18" charset="0"/>
                <a:cs typeface="Times New Roman" panose="02020603050405020304" pitchFamily="18" charset="0"/>
              </a:rPr>
              <a:t> es simplemente el texto de relleno de las imprentas y archivos de texto. </a:t>
            </a:r>
            <a:r>
              <a:rPr lang="es-ES" sz="800" i="1" dirty="0" err="1">
                <a:latin typeface="Times New Roman" panose="02020603050405020304" pitchFamily="18" charset="0"/>
                <a:cs typeface="Times New Roman" panose="02020603050405020304" pitchFamily="18" charset="0"/>
              </a:rPr>
              <a:t>Lorem</a:t>
            </a:r>
            <a:r>
              <a:rPr lang="es-ES" sz="800" i="1" dirty="0">
                <a:latin typeface="Times New Roman" panose="02020603050405020304" pitchFamily="18" charset="0"/>
                <a:cs typeface="Times New Roman" panose="02020603050405020304" pitchFamily="18" charset="0"/>
              </a:rPr>
              <a:t> </a:t>
            </a:r>
            <a:r>
              <a:rPr lang="es-ES" sz="800" i="1" dirty="0" err="1">
                <a:latin typeface="Times New Roman" panose="02020603050405020304" pitchFamily="18" charset="0"/>
                <a:cs typeface="Times New Roman" panose="02020603050405020304" pitchFamily="18" charset="0"/>
              </a:rPr>
              <a:t>Ipsum</a:t>
            </a:r>
            <a:r>
              <a:rPr lang="es-ES" sz="800" i="1"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ES" sz="800" i="1" dirty="0" err="1">
                <a:latin typeface="Times New Roman" panose="02020603050405020304" pitchFamily="18" charset="0"/>
                <a:cs typeface="Times New Roman" panose="02020603050405020304" pitchFamily="18" charset="0"/>
              </a:rPr>
              <a:t>especimen</a:t>
            </a:r>
            <a:r>
              <a:rPr lang="es-ES" sz="800" i="1" dirty="0">
                <a:latin typeface="Times New Roman" panose="02020603050405020304" pitchFamily="18" charset="0"/>
                <a:cs typeface="Times New Roman" panose="02020603050405020304" pitchFamily="18" charset="0"/>
              </a:rPr>
              <a:t>.</a:t>
            </a:r>
          </a:p>
        </p:txBody>
      </p:sp>
      <p:sp>
        <p:nvSpPr>
          <p:cNvPr id="17" name="Elipse 16">
            <a:extLst>
              <a:ext uri="{FF2B5EF4-FFF2-40B4-BE49-F238E27FC236}">
                <a16:creationId xmlns:a16="http://schemas.microsoft.com/office/drawing/2014/main" id="{BA617C98-1885-4674-9533-CED33AC5B420}"/>
              </a:ext>
            </a:extLst>
          </p:cNvPr>
          <p:cNvSpPr/>
          <p:nvPr/>
        </p:nvSpPr>
        <p:spPr>
          <a:xfrm>
            <a:off x="800868" y="1763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0" name="CuadroTexto 9">
            <a:extLst>
              <a:ext uri="{FF2B5EF4-FFF2-40B4-BE49-F238E27FC236}">
                <a16:creationId xmlns:a16="http://schemas.microsoft.com/office/drawing/2014/main" id="{92812E66-9960-4C78-9BC3-5B9D38616192}"/>
              </a:ext>
            </a:extLst>
          </p:cNvPr>
          <p:cNvSpPr txBox="1"/>
          <p:nvPr/>
        </p:nvSpPr>
        <p:spPr>
          <a:xfrm>
            <a:off x="1090355" y="1748768"/>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Agradecimientos (opcional)</a:t>
            </a:r>
          </a:p>
        </p:txBody>
      </p:sp>
      <p:sp>
        <p:nvSpPr>
          <p:cNvPr id="32" name="CuadroTexto 31">
            <a:extLst>
              <a:ext uri="{FF2B5EF4-FFF2-40B4-BE49-F238E27FC236}">
                <a16:creationId xmlns:a16="http://schemas.microsoft.com/office/drawing/2014/main" id="{57C7B282-C57E-4A1D-817D-89FF7FFFA075}"/>
              </a:ext>
            </a:extLst>
          </p:cNvPr>
          <p:cNvSpPr txBox="1"/>
          <p:nvPr/>
        </p:nvSpPr>
        <p:spPr>
          <a:xfrm>
            <a:off x="1090354" y="1942706"/>
            <a:ext cx="2349529" cy="646331"/>
          </a:xfrm>
          <a:prstGeom prst="rect">
            <a:avLst/>
          </a:prstGeom>
          <a:noFill/>
        </p:spPr>
        <p:txBody>
          <a:bodyPr wrap="square" rtlCol="0">
            <a:spAutoFit/>
          </a:bodyPr>
          <a:lstStyle/>
          <a:p>
            <a:r>
              <a:rPr lang="es-CO" sz="900" dirty="0">
                <a:solidFill>
                  <a:schemeClr val="tx1">
                    <a:lumMod val="65000"/>
                    <a:lumOff val="35000"/>
                  </a:schemeClr>
                </a:solidFill>
              </a:rPr>
              <a:t>Página, a disposición del compilador, que expresa sentimientos de gratitud a personas o instituciones que motivaron o ayudaron en su construcción.</a:t>
            </a:r>
          </a:p>
        </p:txBody>
      </p:sp>
      <p:sp>
        <p:nvSpPr>
          <p:cNvPr id="18" name="CuadroTexto 17">
            <a:extLst>
              <a:ext uri="{FF2B5EF4-FFF2-40B4-BE49-F238E27FC236}">
                <a16:creationId xmlns:a16="http://schemas.microsoft.com/office/drawing/2014/main" id="{17157AF4-50DA-476E-A26A-3A0AF1F23931}"/>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sp>
        <p:nvSpPr>
          <p:cNvPr id="19" name="Rectángulo 18">
            <a:extLst>
              <a:ext uri="{FF2B5EF4-FFF2-40B4-BE49-F238E27FC236}">
                <a16:creationId xmlns:a16="http://schemas.microsoft.com/office/drawing/2014/main" id="{31B68C2D-B33B-4312-A55A-9D1F948B1A91}"/>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Agradecimientos</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Elipse 19">
            <a:extLst>
              <a:ext uri="{FF2B5EF4-FFF2-40B4-BE49-F238E27FC236}">
                <a16:creationId xmlns:a16="http://schemas.microsoft.com/office/drawing/2014/main" id="{AB54FFED-8F50-4319-A46B-2B1E92552E94}"/>
              </a:ext>
            </a:extLst>
          </p:cNvPr>
          <p:cNvSpPr/>
          <p:nvPr/>
        </p:nvSpPr>
        <p:spPr>
          <a:xfrm>
            <a:off x="4526286"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21" name="CuadroTexto 20">
            <a:extLst>
              <a:ext uri="{FF2B5EF4-FFF2-40B4-BE49-F238E27FC236}">
                <a16:creationId xmlns:a16="http://schemas.microsoft.com/office/drawing/2014/main" id="{1A93B409-31D5-435F-9349-7E7DD84B7B5D}"/>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7</a:t>
            </a:r>
          </a:p>
        </p:txBody>
      </p:sp>
      <p:sp>
        <p:nvSpPr>
          <p:cNvPr id="22" name="CuadroTexto 21">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23" name="Grupo 22">
            <a:extLst>
              <a:ext uri="{FF2B5EF4-FFF2-40B4-BE49-F238E27FC236}">
                <a16:creationId xmlns:a16="http://schemas.microsoft.com/office/drawing/2014/main" id="{90063A72-4252-4913-B6E7-80EB0BC91D42}"/>
              </a:ext>
            </a:extLst>
          </p:cNvPr>
          <p:cNvGrpSpPr/>
          <p:nvPr/>
        </p:nvGrpSpPr>
        <p:grpSpPr>
          <a:xfrm>
            <a:off x="-3428" y="587154"/>
            <a:ext cx="800870" cy="251021"/>
            <a:chOff x="-3428" y="587154"/>
            <a:chExt cx="800870" cy="251021"/>
          </a:xfrm>
        </p:grpSpPr>
        <p:grpSp>
          <p:nvGrpSpPr>
            <p:cNvPr id="24" name="Grupo 23">
              <a:extLst>
                <a:ext uri="{FF2B5EF4-FFF2-40B4-BE49-F238E27FC236}">
                  <a16:creationId xmlns:a16="http://schemas.microsoft.com/office/drawing/2014/main" id="{7A7DACF4-B878-48B7-8451-A01102C919C0}"/>
                </a:ext>
              </a:extLst>
            </p:cNvPr>
            <p:cNvGrpSpPr/>
            <p:nvPr/>
          </p:nvGrpSpPr>
          <p:grpSpPr>
            <a:xfrm>
              <a:off x="-3428" y="587154"/>
              <a:ext cx="800870" cy="251021"/>
              <a:chOff x="-3428" y="587154"/>
              <a:chExt cx="800870" cy="251021"/>
            </a:xfrm>
          </p:grpSpPr>
          <p:sp>
            <p:nvSpPr>
              <p:cNvPr id="26" name="Flecha: pentágono 25">
                <a:extLst>
                  <a:ext uri="{FF2B5EF4-FFF2-40B4-BE49-F238E27FC236}">
                    <a16:creationId xmlns:a16="http://schemas.microsoft.com/office/drawing/2014/main" id="{88163D5F-CFF5-467A-A13E-384B57B728A4}"/>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27" name="CuadroTexto 26">
                <a:extLst>
                  <a:ext uri="{FF2B5EF4-FFF2-40B4-BE49-F238E27FC236}">
                    <a16:creationId xmlns:a16="http://schemas.microsoft.com/office/drawing/2014/main" id="{E84FDE68-97E3-4023-82BC-7B295F5D3328}"/>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5" name="Flecha: pentágono 24">
              <a:extLst>
                <a:ext uri="{FF2B5EF4-FFF2-40B4-BE49-F238E27FC236}">
                  <a16:creationId xmlns:a16="http://schemas.microsoft.com/office/drawing/2014/main" id="{E850070E-4663-4329-A97D-A4725F503786}"/>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219128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19AD1-A021-4320-B3A1-C335029BA902}"/>
              </a:ext>
            </a:extLst>
          </p:cNvPr>
          <p:cNvSpPr/>
          <p:nvPr/>
        </p:nvSpPr>
        <p:spPr>
          <a:xfrm>
            <a:off x="3439886" y="833180"/>
            <a:ext cx="5704115" cy="602481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CO" sz="2400"/>
          </a:p>
        </p:txBody>
      </p:sp>
      <p:pic>
        <p:nvPicPr>
          <p:cNvPr id="14" name="Imagen 13">
            <a:extLst>
              <a:ext uri="{FF2B5EF4-FFF2-40B4-BE49-F238E27FC236}">
                <a16:creationId xmlns:a16="http://schemas.microsoft.com/office/drawing/2014/main" id="{B1A1C087-402F-4172-9337-CA4D36A8C1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870" y="111809"/>
            <a:ext cx="668375" cy="340619"/>
          </a:xfrm>
          <a:prstGeom prst="rect">
            <a:avLst/>
          </a:prstGeom>
        </p:spPr>
      </p:pic>
      <p:sp>
        <p:nvSpPr>
          <p:cNvPr id="16" name="Rectángulo 15">
            <a:extLst>
              <a:ext uri="{FF2B5EF4-FFF2-40B4-BE49-F238E27FC236}">
                <a16:creationId xmlns:a16="http://schemas.microsoft.com/office/drawing/2014/main" id="{FA319793-8341-438B-BA0D-2EDB9088852C}"/>
              </a:ext>
            </a:extLst>
          </p:cNvPr>
          <p:cNvSpPr/>
          <p:nvPr/>
        </p:nvSpPr>
        <p:spPr>
          <a:xfrm>
            <a:off x="1" y="587159"/>
            <a:ext cx="4571999"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EEA22F1-F618-49BB-92B3-D038F3CD0AA9}"/>
              </a:ext>
            </a:extLst>
          </p:cNvPr>
          <p:cNvSpPr/>
          <p:nvPr/>
        </p:nvSpPr>
        <p:spPr>
          <a:xfrm flipH="1" flipV="1">
            <a:off x="4572000" y="587154"/>
            <a:ext cx="4548188" cy="45719"/>
          </a:xfrm>
          <a:prstGeom prst="rect">
            <a:avLst/>
          </a:prstGeom>
          <a:gradFill flip="none" rotWithShape="1">
            <a:gsLst>
              <a:gs pos="0">
                <a:schemeClr val="bg1"/>
              </a:gs>
              <a:gs pos="84000">
                <a:schemeClr val="accent4">
                  <a:lumMod val="20000"/>
                  <a:lumOff val="8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61AA1A77-527B-4EE5-A3A6-1F1AF09D7376}"/>
              </a:ext>
            </a:extLst>
          </p:cNvPr>
          <p:cNvSpPr/>
          <p:nvPr/>
        </p:nvSpPr>
        <p:spPr>
          <a:xfrm>
            <a:off x="4434460" y="1371697"/>
            <a:ext cx="3714966" cy="4947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AA842C63-E69A-49BE-99E2-B6F4015AF046}"/>
              </a:ext>
            </a:extLst>
          </p:cNvPr>
          <p:cNvSpPr/>
          <p:nvPr/>
        </p:nvSpPr>
        <p:spPr>
          <a:xfrm>
            <a:off x="800870" y="833180"/>
            <a:ext cx="2639014" cy="538517"/>
          </a:xfrm>
          <a:prstGeom prst="rect">
            <a:avLst/>
          </a:prstGeom>
          <a:gradFill flip="none" rotWithShape="1">
            <a:gsLst>
              <a:gs pos="0">
                <a:schemeClr val="accent4">
                  <a:lumMod val="20000"/>
                  <a:lumOff val="80000"/>
                </a:schemeClr>
              </a:gs>
              <a:gs pos="81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Prólogo</a:t>
            </a:r>
            <a:endParaRPr lang="es-CO" i="1" dirty="0">
              <a:solidFill>
                <a:sysClr val="windowText" lastClr="000000"/>
              </a:solidFill>
            </a:endParaRPr>
          </a:p>
        </p:txBody>
      </p:sp>
      <p:sp>
        <p:nvSpPr>
          <p:cNvPr id="4" name="CuadroTexto 3">
            <a:extLst>
              <a:ext uri="{FF2B5EF4-FFF2-40B4-BE49-F238E27FC236}">
                <a16:creationId xmlns:a16="http://schemas.microsoft.com/office/drawing/2014/main" id="{922CAC98-6E0D-402A-9BE2-5E146FDEDF61}"/>
              </a:ext>
            </a:extLst>
          </p:cNvPr>
          <p:cNvSpPr txBox="1"/>
          <p:nvPr/>
        </p:nvSpPr>
        <p:spPr>
          <a:xfrm>
            <a:off x="4870111" y="2470820"/>
            <a:ext cx="2843663" cy="3693319"/>
          </a:xfrm>
          <a:prstGeom prst="rect">
            <a:avLst/>
          </a:prstGeom>
          <a:noFill/>
        </p:spPr>
        <p:txBody>
          <a:bodyPr wrap="square" rtlCol="0">
            <a:spAutoFit/>
          </a:bodyPr>
          <a:lstStyle/>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No sólo sobrevivió 500 años, sino que </a:t>
            </a:r>
            <a:r>
              <a:rPr lang="es-CO" sz="800" dirty="0" err="1">
                <a:latin typeface="Times New Roman" panose="02020603050405020304" pitchFamily="18" charset="0"/>
                <a:cs typeface="Times New Roman" panose="02020603050405020304" pitchFamily="18" charset="0"/>
              </a:rPr>
              <a:t>tambien</a:t>
            </a:r>
            <a:r>
              <a:rPr lang="es-CO" sz="800" dirty="0">
                <a:latin typeface="Times New Roman" panose="02020603050405020304" pitchFamily="18" charset="0"/>
                <a:cs typeface="Times New Roman" panose="02020603050405020304" pitchFamily="18" charset="0"/>
              </a:rPr>
              <a:t> ingresó como texto de relleno en documentos electrónicos, quedando esencialmente igual al original. Fue popularizado en los 60s con la creación de las hojas "</a:t>
            </a:r>
            <a:r>
              <a:rPr lang="es-CO" sz="800" dirty="0" err="1">
                <a:latin typeface="Times New Roman" panose="02020603050405020304" pitchFamily="18" charset="0"/>
                <a:cs typeface="Times New Roman" panose="02020603050405020304" pitchFamily="18" charset="0"/>
              </a:rPr>
              <a:t>Letraset</a:t>
            </a:r>
            <a:r>
              <a:rPr lang="es-CO" sz="800" dirty="0">
                <a:latin typeface="Times New Roman" panose="02020603050405020304" pitchFamily="18" charset="0"/>
                <a:cs typeface="Times New Roman" panose="02020603050405020304" pitchFamily="18" charset="0"/>
              </a:rPr>
              <a:t>", las cuales </a:t>
            </a:r>
            <a:r>
              <a:rPr lang="es-CO" sz="800" dirty="0" err="1">
                <a:latin typeface="Times New Roman" panose="02020603050405020304" pitchFamily="18" charset="0"/>
                <a:cs typeface="Times New Roman" panose="02020603050405020304" pitchFamily="18" charset="0"/>
              </a:rPr>
              <a:t>contenian</a:t>
            </a:r>
            <a:r>
              <a:rPr lang="es-CO" sz="800" dirty="0">
                <a:latin typeface="Times New Roman" panose="02020603050405020304" pitchFamily="18" charset="0"/>
                <a:cs typeface="Times New Roman" panose="02020603050405020304" pitchFamily="18" charset="0"/>
              </a:rPr>
              <a:t> pasajes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y más recientemente con software de autoedición, como por ejemplo </a:t>
            </a:r>
            <a:r>
              <a:rPr lang="es-CO" sz="800" dirty="0" err="1">
                <a:latin typeface="Times New Roman" panose="02020603050405020304" pitchFamily="18" charset="0"/>
                <a:cs typeface="Times New Roman" panose="02020603050405020304" pitchFamily="18" charset="0"/>
              </a:rPr>
              <a:t>Aldus</a:t>
            </a:r>
            <a:r>
              <a:rPr lang="es-CO" sz="800" dirty="0">
                <a:latin typeface="Times New Roman" panose="02020603050405020304" pitchFamily="18" charset="0"/>
                <a:cs typeface="Times New Roman" panose="02020603050405020304" pitchFamily="18" charset="0"/>
              </a:rPr>
              <a:t> PageMaker, el cual incluye versiones de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r>
              <a:rPr lang="es-CO" sz="800" dirty="0">
                <a:latin typeface="Times New Roman" panose="02020603050405020304" pitchFamily="18" charset="0"/>
                <a:cs typeface="Times New Roman" panose="02020603050405020304" pitchFamily="18" charset="0"/>
              </a:rPr>
              <a:t>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es simplemente el texto de relleno de las imprentas y archivos de texto. Lorem </a:t>
            </a:r>
            <a:r>
              <a:rPr lang="es-CO" sz="800" dirty="0" err="1">
                <a:latin typeface="Times New Roman" panose="02020603050405020304" pitchFamily="18" charset="0"/>
                <a:cs typeface="Times New Roman" panose="02020603050405020304" pitchFamily="18" charset="0"/>
              </a:rPr>
              <a:t>Ipsum</a:t>
            </a:r>
            <a:r>
              <a:rPr lang="es-CO" sz="800" dirty="0">
                <a:latin typeface="Times New Roman" panose="02020603050405020304" pitchFamily="18" charset="0"/>
                <a:cs typeface="Times New Roman" panose="02020603050405020304" pitchFamily="18" charset="0"/>
              </a:rPr>
              <a:t> ha sido el texto de relleno estándar de las industrias desde el año 1500, cuando un impresor (N. del T. persona que se dedica a la imprenta) desconocido usó una galería de textos y los mezcló de tal manera que logró hacer un libro de textos </a:t>
            </a:r>
            <a:r>
              <a:rPr lang="es-CO" sz="800" dirty="0" err="1">
                <a:latin typeface="Times New Roman" panose="02020603050405020304" pitchFamily="18" charset="0"/>
                <a:cs typeface="Times New Roman" panose="02020603050405020304" pitchFamily="18" charset="0"/>
              </a:rPr>
              <a:t>especimen</a:t>
            </a:r>
            <a:r>
              <a:rPr lang="es-CO" sz="800" dirty="0">
                <a:latin typeface="Times New Roman" panose="02020603050405020304" pitchFamily="18" charset="0"/>
                <a:cs typeface="Times New Roman" panose="02020603050405020304" pitchFamily="18" charset="0"/>
              </a:rPr>
              <a:t>.</a:t>
            </a:r>
          </a:p>
          <a:p>
            <a:pPr algn="just"/>
            <a:endParaRPr lang="es-CO" sz="800" dirty="0">
              <a:latin typeface="Times New Roman" panose="02020603050405020304" pitchFamily="18" charset="0"/>
              <a:cs typeface="Times New Roman" panose="02020603050405020304" pitchFamily="18" charset="0"/>
            </a:endParaRPr>
          </a:p>
          <a:p>
            <a:pPr algn="just"/>
            <a:endParaRPr lang="es-CO" sz="800" dirty="0">
              <a:latin typeface="Times New Roman" panose="02020603050405020304" pitchFamily="18" charset="0"/>
              <a:cs typeface="Times New Roman" panose="02020603050405020304" pitchFamily="18" charset="0"/>
            </a:endParaRPr>
          </a:p>
          <a:p>
            <a:pPr algn="r"/>
            <a:r>
              <a:rPr lang="es-ES" sz="800" b="1" dirty="0">
                <a:latin typeface="Times New Roman" panose="02020603050405020304" pitchFamily="18" charset="0"/>
                <a:cs typeface="Times New Roman" panose="02020603050405020304" pitchFamily="18" charset="0"/>
              </a:rPr>
              <a:t>Daniel Kahneman</a:t>
            </a:r>
          </a:p>
          <a:p>
            <a:pPr algn="r"/>
            <a:r>
              <a:rPr lang="es-ES" sz="800" i="1" dirty="0">
                <a:latin typeface="Times New Roman" panose="02020603050405020304" pitchFamily="18" charset="0"/>
                <a:cs typeface="Times New Roman" panose="02020603050405020304" pitchFamily="18" charset="0"/>
              </a:rPr>
              <a:t>Princeton, Nueva Jersey, Estados Unidos</a:t>
            </a:r>
          </a:p>
          <a:p>
            <a:pPr algn="r"/>
            <a:r>
              <a:rPr lang="es-ES" sz="800" i="1" dirty="0">
                <a:latin typeface="Times New Roman" panose="02020603050405020304" pitchFamily="18" charset="0"/>
                <a:cs typeface="Times New Roman" panose="02020603050405020304" pitchFamily="18" charset="0"/>
              </a:rPr>
              <a:t>28 de febrero de 2019</a:t>
            </a:r>
          </a:p>
          <a:p>
            <a:pPr algn="just"/>
            <a:endParaRPr lang="es-CO" sz="800" dirty="0">
              <a:latin typeface="Times New Roman" panose="02020603050405020304" pitchFamily="18" charset="0"/>
              <a:cs typeface="Times New Roman" panose="02020603050405020304" pitchFamily="18" charset="0"/>
            </a:endParaRPr>
          </a:p>
          <a:p>
            <a:pPr algn="just"/>
            <a:endParaRPr lang="es-CO" sz="1000" dirty="0">
              <a:latin typeface="Times New Roman" panose="02020603050405020304" pitchFamily="18" charset="0"/>
              <a:cs typeface="Times New Roman" panose="02020603050405020304" pitchFamily="18" charset="0"/>
            </a:endParaRPr>
          </a:p>
        </p:txBody>
      </p:sp>
      <p:sp>
        <p:nvSpPr>
          <p:cNvPr id="6" name="Elipse 5">
            <a:extLst>
              <a:ext uri="{FF2B5EF4-FFF2-40B4-BE49-F238E27FC236}">
                <a16:creationId xmlns:a16="http://schemas.microsoft.com/office/drawing/2014/main" id="{D4946477-8007-4494-AF13-29C7344B55BB}"/>
              </a:ext>
            </a:extLst>
          </p:cNvPr>
          <p:cNvSpPr/>
          <p:nvPr/>
        </p:nvSpPr>
        <p:spPr>
          <a:xfrm>
            <a:off x="4526286" y="1885275"/>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7" name="Elipse 16">
            <a:extLst>
              <a:ext uri="{FF2B5EF4-FFF2-40B4-BE49-F238E27FC236}">
                <a16:creationId xmlns:a16="http://schemas.microsoft.com/office/drawing/2014/main" id="{BA617C98-1885-4674-9533-CED33AC5B420}"/>
              </a:ext>
            </a:extLst>
          </p:cNvPr>
          <p:cNvSpPr/>
          <p:nvPr/>
        </p:nvSpPr>
        <p:spPr>
          <a:xfrm>
            <a:off x="810447" y="179655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1</a:t>
            </a:r>
          </a:p>
        </p:txBody>
      </p:sp>
      <p:sp>
        <p:nvSpPr>
          <p:cNvPr id="10" name="CuadroTexto 9">
            <a:extLst>
              <a:ext uri="{FF2B5EF4-FFF2-40B4-BE49-F238E27FC236}">
                <a16:creationId xmlns:a16="http://schemas.microsoft.com/office/drawing/2014/main" id="{92812E66-9960-4C78-9BC3-5B9D38616192}"/>
              </a:ext>
            </a:extLst>
          </p:cNvPr>
          <p:cNvSpPr txBox="1"/>
          <p:nvPr/>
        </p:nvSpPr>
        <p:spPr>
          <a:xfrm>
            <a:off x="1090356" y="1796551"/>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Prólogo (opcional)</a:t>
            </a:r>
          </a:p>
        </p:txBody>
      </p:sp>
      <p:sp>
        <p:nvSpPr>
          <p:cNvPr id="32" name="CuadroTexto 31">
            <a:extLst>
              <a:ext uri="{FF2B5EF4-FFF2-40B4-BE49-F238E27FC236}">
                <a16:creationId xmlns:a16="http://schemas.microsoft.com/office/drawing/2014/main" id="{57C7B282-C57E-4A1D-817D-89FF7FFFA075}"/>
              </a:ext>
            </a:extLst>
          </p:cNvPr>
          <p:cNvSpPr txBox="1"/>
          <p:nvPr/>
        </p:nvSpPr>
        <p:spPr>
          <a:xfrm>
            <a:off x="1090355" y="1990489"/>
            <a:ext cx="2349529" cy="646331"/>
          </a:xfrm>
          <a:prstGeom prst="rect">
            <a:avLst/>
          </a:prstGeom>
          <a:noFill/>
        </p:spPr>
        <p:txBody>
          <a:bodyPr wrap="square" rtlCol="0">
            <a:spAutoFit/>
          </a:bodyPr>
          <a:lstStyle/>
          <a:p>
            <a:r>
              <a:rPr lang="es-CO" sz="900" dirty="0">
                <a:solidFill>
                  <a:schemeClr val="tx1">
                    <a:lumMod val="65000"/>
                    <a:lumOff val="35000"/>
                  </a:schemeClr>
                </a:solidFill>
              </a:rPr>
              <a:t>Texto escrito por una autoridad en el tema que puede recomendar el libro. La extensión mínima es de dos páginas y máximo de cuatro páginas.</a:t>
            </a:r>
          </a:p>
        </p:txBody>
      </p:sp>
      <p:sp>
        <p:nvSpPr>
          <p:cNvPr id="18" name="Rectángulo 17">
            <a:extLst>
              <a:ext uri="{FF2B5EF4-FFF2-40B4-BE49-F238E27FC236}">
                <a16:creationId xmlns:a16="http://schemas.microsoft.com/office/drawing/2014/main" id="{510EB0F9-AF07-4C92-985C-2F2A252C430B}"/>
              </a:ext>
            </a:extLst>
          </p:cNvPr>
          <p:cNvSpPr/>
          <p:nvPr/>
        </p:nvSpPr>
        <p:spPr>
          <a:xfrm>
            <a:off x="4870110" y="1748768"/>
            <a:ext cx="2843663" cy="538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dirty="0">
                <a:solidFill>
                  <a:sysClr val="windowText" lastClr="000000"/>
                </a:solidFill>
                <a:latin typeface="Times New Roman" panose="02020603050405020304" pitchFamily="18" charset="0"/>
                <a:cs typeface="Times New Roman" panose="02020603050405020304" pitchFamily="18" charset="0"/>
              </a:rPr>
              <a:t>Prólogo</a:t>
            </a:r>
            <a:endParaRPr lang="es-CO" sz="1400" i="1"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Elipse 18">
            <a:extLst>
              <a:ext uri="{FF2B5EF4-FFF2-40B4-BE49-F238E27FC236}">
                <a16:creationId xmlns:a16="http://schemas.microsoft.com/office/drawing/2014/main" id="{F2F1118B-B38B-4254-B252-00FD2E35E17A}"/>
              </a:ext>
            </a:extLst>
          </p:cNvPr>
          <p:cNvSpPr/>
          <p:nvPr/>
        </p:nvSpPr>
        <p:spPr>
          <a:xfrm>
            <a:off x="4526286" y="5450753"/>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20" name="Elipse 19">
            <a:extLst>
              <a:ext uri="{FF2B5EF4-FFF2-40B4-BE49-F238E27FC236}">
                <a16:creationId xmlns:a16="http://schemas.microsoft.com/office/drawing/2014/main" id="{85162375-3B63-4CD1-9E18-B89E9BB832FB}"/>
              </a:ext>
            </a:extLst>
          </p:cNvPr>
          <p:cNvSpPr/>
          <p:nvPr/>
        </p:nvSpPr>
        <p:spPr>
          <a:xfrm>
            <a:off x="810447" y="2861258"/>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t>2</a:t>
            </a:r>
          </a:p>
        </p:txBody>
      </p:sp>
      <p:sp>
        <p:nvSpPr>
          <p:cNvPr id="21" name="CuadroTexto 20">
            <a:extLst>
              <a:ext uri="{FF2B5EF4-FFF2-40B4-BE49-F238E27FC236}">
                <a16:creationId xmlns:a16="http://schemas.microsoft.com/office/drawing/2014/main" id="{49786B63-0208-485A-82A2-9F0071009D1A}"/>
              </a:ext>
            </a:extLst>
          </p:cNvPr>
          <p:cNvSpPr txBox="1"/>
          <p:nvPr/>
        </p:nvSpPr>
        <p:spPr>
          <a:xfrm>
            <a:off x="1099932" y="2830758"/>
            <a:ext cx="2349529" cy="276999"/>
          </a:xfrm>
          <a:prstGeom prst="rect">
            <a:avLst/>
          </a:prstGeom>
          <a:noFill/>
        </p:spPr>
        <p:txBody>
          <a:bodyPr wrap="square" rtlCol="0">
            <a:spAutoFit/>
          </a:bodyPr>
          <a:lstStyle/>
          <a:p>
            <a:r>
              <a:rPr lang="es-CO" sz="1200" dirty="0">
                <a:solidFill>
                  <a:schemeClr val="accent5">
                    <a:lumMod val="50000"/>
                  </a:schemeClr>
                </a:solidFill>
                <a:latin typeface="Times New Roman" panose="02020603050405020304" pitchFamily="18" charset="0"/>
                <a:cs typeface="Times New Roman" panose="02020603050405020304" pitchFamily="18" charset="0"/>
              </a:rPr>
              <a:t>Firma del prólogo</a:t>
            </a:r>
          </a:p>
        </p:txBody>
      </p:sp>
      <p:sp>
        <p:nvSpPr>
          <p:cNvPr id="22" name="CuadroTexto 21">
            <a:extLst>
              <a:ext uri="{FF2B5EF4-FFF2-40B4-BE49-F238E27FC236}">
                <a16:creationId xmlns:a16="http://schemas.microsoft.com/office/drawing/2014/main" id="{39BB167B-EF52-45AC-A5E3-86E8CB29EC2A}"/>
              </a:ext>
            </a:extLst>
          </p:cNvPr>
          <p:cNvSpPr txBox="1"/>
          <p:nvPr/>
        </p:nvSpPr>
        <p:spPr>
          <a:xfrm>
            <a:off x="1099930" y="3019046"/>
            <a:ext cx="2349529" cy="646331"/>
          </a:xfrm>
          <a:prstGeom prst="rect">
            <a:avLst/>
          </a:prstGeom>
          <a:noFill/>
        </p:spPr>
        <p:txBody>
          <a:bodyPr wrap="square" rtlCol="0">
            <a:spAutoFit/>
          </a:bodyPr>
          <a:lstStyle/>
          <a:p>
            <a:r>
              <a:rPr lang="es-CO" sz="900" dirty="0">
                <a:solidFill>
                  <a:schemeClr val="tx1">
                    <a:lumMod val="65000"/>
                    <a:lumOff val="35000"/>
                  </a:schemeClr>
                </a:solidFill>
              </a:rPr>
              <a:t>La firma del prologuista va al final y debe contener: nombre completo, lugar y fecha. Las filiaciones y los títulos por lo general no se incluyen en estas contribuciones.</a:t>
            </a:r>
          </a:p>
        </p:txBody>
      </p:sp>
      <p:sp>
        <p:nvSpPr>
          <p:cNvPr id="23" name="CuadroTexto 22">
            <a:extLst>
              <a:ext uri="{FF2B5EF4-FFF2-40B4-BE49-F238E27FC236}">
                <a16:creationId xmlns:a16="http://schemas.microsoft.com/office/drawing/2014/main" id="{317643E5-DC54-4C41-9F16-5A8BD96130F2}"/>
              </a:ext>
            </a:extLst>
          </p:cNvPr>
          <p:cNvSpPr txBox="1"/>
          <p:nvPr/>
        </p:nvSpPr>
        <p:spPr>
          <a:xfrm rot="16200000">
            <a:off x="2230690" y="3645533"/>
            <a:ext cx="3416369" cy="400110"/>
          </a:xfrm>
          <a:prstGeom prst="rect">
            <a:avLst/>
          </a:prstGeom>
          <a:noFill/>
        </p:spPr>
        <p:txBody>
          <a:bodyPr wrap="square" rtlCol="0">
            <a:spAutoFit/>
          </a:bodyPr>
          <a:lstStyle/>
          <a:p>
            <a:pPr algn="ctr"/>
            <a:r>
              <a:rPr lang="es-CO" sz="2000" spc="400" dirty="0">
                <a:solidFill>
                  <a:schemeClr val="bg1">
                    <a:lumMod val="75000"/>
                  </a:schemeClr>
                </a:solidFill>
                <a:latin typeface="Times New Roman" panose="02020603050405020304" pitchFamily="18" charset="0"/>
                <a:cs typeface="Times New Roman" panose="02020603050405020304" pitchFamily="18" charset="0"/>
              </a:rPr>
              <a:t>Páginas preliminares</a:t>
            </a:r>
          </a:p>
        </p:txBody>
      </p:sp>
      <p:sp>
        <p:nvSpPr>
          <p:cNvPr id="24" name="CuadroTexto 23">
            <a:extLst>
              <a:ext uri="{FF2B5EF4-FFF2-40B4-BE49-F238E27FC236}">
                <a16:creationId xmlns:a16="http://schemas.microsoft.com/office/drawing/2014/main" id="{5D7D234B-48F9-4512-81C6-12C99B201BF0}"/>
              </a:ext>
            </a:extLst>
          </p:cNvPr>
          <p:cNvSpPr txBox="1"/>
          <p:nvPr/>
        </p:nvSpPr>
        <p:spPr>
          <a:xfrm>
            <a:off x="8733745" y="6581000"/>
            <a:ext cx="410255" cy="276999"/>
          </a:xfrm>
          <a:prstGeom prst="rect">
            <a:avLst/>
          </a:prstGeom>
          <a:noFill/>
        </p:spPr>
        <p:txBody>
          <a:bodyPr wrap="square" rtlCol="0">
            <a:spAutoFit/>
          </a:bodyPr>
          <a:lstStyle/>
          <a:p>
            <a:pPr algn="ctr">
              <a:spcBef>
                <a:spcPts val="600"/>
              </a:spcBef>
            </a:pPr>
            <a:r>
              <a:rPr lang="es-CO" sz="1200" b="1" dirty="0">
                <a:latin typeface="Trebuchet MS" panose="020B0603020202020204" pitchFamily="34" charset="0"/>
                <a:cs typeface="Times New Roman" panose="02020603050405020304" pitchFamily="18" charset="0"/>
              </a:rPr>
              <a:t>8</a:t>
            </a:r>
          </a:p>
        </p:txBody>
      </p:sp>
      <p:sp>
        <p:nvSpPr>
          <p:cNvPr id="25" name="CuadroTexto 24">
            <a:extLst>
              <a:ext uri="{FF2B5EF4-FFF2-40B4-BE49-F238E27FC236}">
                <a16:creationId xmlns:a16="http://schemas.microsoft.com/office/drawing/2014/main" id="{F03E2C13-C75F-411C-B735-070363DED4E9}"/>
              </a:ext>
            </a:extLst>
          </p:cNvPr>
          <p:cNvSpPr txBox="1"/>
          <p:nvPr/>
        </p:nvSpPr>
        <p:spPr>
          <a:xfrm>
            <a:off x="5322771" y="109915"/>
            <a:ext cx="2826655" cy="400110"/>
          </a:xfrm>
          <a:prstGeom prst="rect">
            <a:avLst/>
          </a:prstGeom>
          <a:noFill/>
        </p:spPr>
        <p:txBody>
          <a:bodyPr wrap="square" rtlCol="0">
            <a:spAutoFit/>
          </a:bodyPr>
          <a:lstStyle/>
          <a:p>
            <a:pPr algn="r">
              <a:lnSpc>
                <a:spcPts val="1200"/>
              </a:lnSpc>
            </a:pPr>
            <a:r>
              <a:rPr lang="es-CO" sz="900" b="1" spc="200" dirty="0">
                <a:latin typeface="Trebuchet MS" panose="020B0603020202020204" pitchFamily="34" charset="0"/>
                <a:cs typeface="Times New Roman" panose="02020603050405020304" pitchFamily="18" charset="0"/>
              </a:rPr>
              <a:t>Compilaciones</a:t>
            </a:r>
          </a:p>
          <a:p>
            <a:pPr algn="r">
              <a:lnSpc>
                <a:spcPts val="1200"/>
              </a:lnSpc>
            </a:pPr>
            <a:r>
              <a:rPr lang="es-CO" sz="900" i="1" spc="100" dirty="0">
                <a:latin typeface="Trebuchet MS" panose="020B0603020202020204" pitchFamily="34" charset="0"/>
                <a:cs typeface="Times New Roman" panose="02020603050405020304" pitchFamily="18" charset="0"/>
              </a:rPr>
              <a:t>Guía práctica para su estructuración</a:t>
            </a:r>
          </a:p>
        </p:txBody>
      </p:sp>
      <p:grpSp>
        <p:nvGrpSpPr>
          <p:cNvPr id="26" name="Grupo 25">
            <a:extLst>
              <a:ext uri="{FF2B5EF4-FFF2-40B4-BE49-F238E27FC236}">
                <a16:creationId xmlns:a16="http://schemas.microsoft.com/office/drawing/2014/main" id="{C461F911-0EF0-496B-A95C-55E681BAC858}"/>
              </a:ext>
            </a:extLst>
          </p:cNvPr>
          <p:cNvGrpSpPr/>
          <p:nvPr/>
        </p:nvGrpSpPr>
        <p:grpSpPr>
          <a:xfrm>
            <a:off x="-3428" y="587154"/>
            <a:ext cx="800870" cy="251021"/>
            <a:chOff x="-3428" y="587154"/>
            <a:chExt cx="800870" cy="251021"/>
          </a:xfrm>
        </p:grpSpPr>
        <p:grpSp>
          <p:nvGrpSpPr>
            <p:cNvPr id="27" name="Grupo 26">
              <a:extLst>
                <a:ext uri="{FF2B5EF4-FFF2-40B4-BE49-F238E27FC236}">
                  <a16:creationId xmlns:a16="http://schemas.microsoft.com/office/drawing/2014/main" id="{BEDF3FD8-25D3-4415-B2DD-8F7C0230F927}"/>
                </a:ext>
              </a:extLst>
            </p:cNvPr>
            <p:cNvGrpSpPr/>
            <p:nvPr/>
          </p:nvGrpSpPr>
          <p:grpSpPr>
            <a:xfrm>
              <a:off x="-3428" y="587154"/>
              <a:ext cx="800870" cy="251021"/>
              <a:chOff x="-3428" y="587154"/>
              <a:chExt cx="800870" cy="251021"/>
            </a:xfrm>
          </p:grpSpPr>
          <p:sp>
            <p:nvSpPr>
              <p:cNvPr id="29" name="Flecha: pentágono 28">
                <a:extLst>
                  <a:ext uri="{FF2B5EF4-FFF2-40B4-BE49-F238E27FC236}">
                    <a16:creationId xmlns:a16="http://schemas.microsoft.com/office/drawing/2014/main" id="{DF3D4C07-1B61-42B0-B49B-7F9A4BA3BB94}"/>
                  </a:ext>
                </a:extLst>
              </p:cNvPr>
              <p:cNvSpPr/>
              <p:nvPr/>
            </p:nvSpPr>
            <p:spPr>
              <a:xfrm flipH="1" flipV="1">
                <a:off x="0" y="587154"/>
                <a:ext cx="797442" cy="251021"/>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sp>
            <p:nvSpPr>
              <p:cNvPr id="30" name="CuadroTexto 29">
                <a:extLst>
                  <a:ext uri="{FF2B5EF4-FFF2-40B4-BE49-F238E27FC236}">
                    <a16:creationId xmlns:a16="http://schemas.microsoft.com/office/drawing/2014/main" id="{ECA920A2-1853-484A-BB4D-5374D21D44B5}"/>
                  </a:ext>
                </a:extLst>
              </p:cNvPr>
              <p:cNvSpPr txBox="1"/>
              <p:nvPr/>
            </p:nvSpPr>
            <p:spPr>
              <a:xfrm>
                <a:off x="-3428" y="589532"/>
                <a:ext cx="632078" cy="230832"/>
              </a:xfrm>
              <a:prstGeom prst="rect">
                <a:avLst/>
              </a:prstGeom>
              <a:noFill/>
            </p:spPr>
            <p:txBody>
              <a:bodyPr wrap="square" rtlCol="0">
                <a:spAutoFit/>
              </a:bodyPr>
              <a:lstStyle/>
              <a:p>
                <a:pPr algn="ctr"/>
                <a:r>
                  <a:rPr lang="es-CO" sz="900" spc="100" dirty="0">
                    <a:solidFill>
                      <a:schemeClr val="accent5">
                        <a:lumMod val="50000"/>
                      </a:schemeClr>
                    </a:solidFill>
                    <a:latin typeface="Times New Roman" panose="02020603050405020304" pitchFamily="18" charset="0"/>
                    <a:cs typeface="Times New Roman" panose="02020603050405020304" pitchFamily="18" charset="0"/>
                    <a:hlinkClick r:id="rId3" action="ppaction://hlinksldjump"/>
                  </a:rPr>
                  <a:t>Menú</a:t>
                </a:r>
                <a:endParaRPr lang="es-CO" sz="900" spc="100"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8" name="Flecha: pentágono 27">
              <a:extLst>
                <a:ext uri="{FF2B5EF4-FFF2-40B4-BE49-F238E27FC236}">
                  <a16:creationId xmlns:a16="http://schemas.microsoft.com/office/drawing/2014/main" id="{708BC100-A6F9-4955-816D-63E5FA75E74A}"/>
                </a:ext>
              </a:extLst>
            </p:cNvPr>
            <p:cNvSpPr/>
            <p:nvPr/>
          </p:nvSpPr>
          <p:spPr>
            <a:xfrm flipH="1" flipV="1">
              <a:off x="95250" y="754959"/>
              <a:ext cx="702192" cy="45719"/>
            </a:xfrm>
            <a:prstGeom prst="homePlate">
              <a:avLst/>
            </a:prstGeom>
            <a:gradFill flip="none" rotWithShape="1">
              <a:gsLst>
                <a:gs pos="0">
                  <a:schemeClr val="accent5">
                    <a:lumMod val="20000"/>
                    <a:lumOff val="80000"/>
                  </a:schemeClr>
                </a:gs>
                <a:gs pos="81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ysClr val="windowText" lastClr="000000"/>
                </a:solidFill>
              </a:endParaRPr>
            </a:p>
          </p:txBody>
        </p:sp>
      </p:grpSp>
    </p:spTree>
    <p:extLst>
      <p:ext uri="{BB962C8B-B14F-4D97-AF65-F5344CB8AC3E}">
        <p14:creationId xmlns:p14="http://schemas.microsoft.com/office/powerpoint/2010/main" val="59591657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1905</TotalTime>
  <Words>5245</Words>
  <Application>Microsoft Office PowerPoint</Application>
  <PresentationFormat>Carta (216 x 279 mm)</PresentationFormat>
  <Paragraphs>557</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SimSun</vt:lpstr>
      <vt:lpstr>Arial</vt:lpstr>
      <vt:lpstr>Bodoni MT</vt:lpstr>
      <vt:lpstr>Calibri</vt:lpstr>
      <vt:lpstr>Calibri Light</vt:lpstr>
      <vt:lpstr>Times New Roman</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Fraidy Alonso Alzate Pamplona</dc:creator>
  <cp:lastModifiedBy>Daniel Palacios Gómez</cp:lastModifiedBy>
  <cp:revision>147</cp:revision>
  <dcterms:created xsi:type="dcterms:W3CDTF">2019-02-07T16:58:34Z</dcterms:created>
  <dcterms:modified xsi:type="dcterms:W3CDTF">2021-09-16T14:01:45Z</dcterms:modified>
</cp:coreProperties>
</file>